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73" r:id="rId1"/>
  </p:sldMasterIdLst>
  <p:notesMasterIdLst>
    <p:notesMasterId r:id="rId8"/>
  </p:notesMasterIdLst>
  <p:handoutMasterIdLst>
    <p:handoutMasterId r:id="rId9"/>
  </p:handoutMasterIdLst>
  <p:sldIdLst>
    <p:sldId id="256" r:id="rId2"/>
    <p:sldId id="323" r:id="rId3"/>
    <p:sldId id="337" r:id="rId4"/>
    <p:sldId id="413" r:id="rId5"/>
    <p:sldId id="360" r:id="rId6"/>
    <p:sldId id="41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6587"/>
  </p:normalViewPr>
  <p:slideViewPr>
    <p:cSldViewPr snapToGrid="0" snapToObjects="1">
      <p:cViewPr varScale="1">
        <p:scale>
          <a:sx n="75" d="100"/>
          <a:sy n="75" d="100"/>
        </p:scale>
        <p:origin x="94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zipyhokamaradi.cz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zipyhokamaradi.cz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892CC2-56F2-47AE-8B82-A3BDD21E71D2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A8569A2-2B8B-3C46-8473-EC445FC814DA}">
      <dgm:prSet custT="1"/>
      <dgm:spPr/>
      <dgm:t>
        <a:bodyPr/>
        <a:lstStyle/>
        <a:p>
          <a:r>
            <a:rPr lang="en-US" sz="2000" dirty="0" err="1">
              <a:solidFill>
                <a:schemeClr val="tx1"/>
              </a:solidFill>
            </a:rPr>
            <a:t>Rozvoj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sociálních</a:t>
          </a:r>
          <a:r>
            <a:rPr lang="en-US" sz="2000" dirty="0">
              <a:solidFill>
                <a:schemeClr val="tx1"/>
              </a:solidFill>
            </a:rPr>
            <a:t> a </a:t>
          </a:r>
          <a:r>
            <a:rPr lang="en-US" sz="2000" dirty="0" err="1">
              <a:solidFill>
                <a:schemeClr val="tx1"/>
              </a:solidFill>
            </a:rPr>
            <a:t>copingových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dovedností</a:t>
          </a:r>
          <a:r>
            <a:rPr lang="en-US" sz="2000" dirty="0">
              <a:solidFill>
                <a:schemeClr val="tx1"/>
              </a:solidFill>
            </a:rPr>
            <a:t>.</a:t>
          </a:r>
          <a:br>
            <a:rPr lang="en-US" sz="2000" dirty="0">
              <a:solidFill>
                <a:schemeClr val="tx1"/>
              </a:solidFill>
            </a:rPr>
          </a:br>
          <a:r>
            <a:rPr lang="en-US" sz="2000" dirty="0" err="1">
              <a:solidFill>
                <a:schemeClr val="tx1"/>
              </a:solidFill>
            </a:rPr>
            <a:t>Všeobecná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primární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prevence</a:t>
          </a:r>
          <a:r>
            <a:rPr lang="en-US" sz="2000" dirty="0">
              <a:solidFill>
                <a:schemeClr val="tx1"/>
              </a:solidFill>
            </a:rPr>
            <a:t>.</a:t>
          </a:r>
          <a:endParaRPr lang="en-US" sz="2000" b="0" dirty="0">
            <a:solidFill>
              <a:schemeClr val="tx1"/>
            </a:solidFill>
          </a:endParaRPr>
        </a:p>
      </dgm:t>
    </dgm:pt>
    <dgm:pt modelId="{00209F30-AA47-6B4C-86BF-4B2DB8E33E6D}" type="parTrans" cxnId="{E8AFEFE8-E63B-F04C-AF57-5F19655977C3}">
      <dgm:prSet/>
      <dgm:spPr/>
      <dgm:t>
        <a:bodyPr/>
        <a:lstStyle/>
        <a:p>
          <a:endParaRPr lang="cs-CZ" sz="2000"/>
        </a:p>
      </dgm:t>
    </dgm:pt>
    <dgm:pt modelId="{9198EA7F-4AC1-E342-9A05-1BEB0366AF9D}" type="sibTrans" cxnId="{E8AFEFE8-E63B-F04C-AF57-5F19655977C3}">
      <dgm:prSet/>
      <dgm:spPr/>
      <dgm:t>
        <a:bodyPr/>
        <a:lstStyle/>
        <a:p>
          <a:endParaRPr lang="cs-CZ" sz="2000"/>
        </a:p>
      </dgm:t>
    </dgm:pt>
    <dgm:pt modelId="{957CFE84-7300-7149-AEA7-D70E0874A26E}">
      <dgm:prSet custT="1"/>
      <dgm:spPr/>
      <dgm:t>
        <a:bodyPr/>
        <a:lstStyle/>
        <a:p>
          <a:r>
            <a:rPr lang="en-US" sz="2000" b="0" dirty="0" err="1"/>
            <a:t>Systematické</a:t>
          </a:r>
          <a:r>
            <a:rPr lang="en-US" sz="2000" b="0" dirty="0"/>
            <a:t> </a:t>
          </a:r>
          <a:r>
            <a:rPr lang="en-US" sz="2000" b="0" dirty="0" err="1"/>
            <a:t>působení</a:t>
          </a:r>
          <a:r>
            <a:rPr lang="en-US" sz="2000" b="0" dirty="0"/>
            <a:t> a </a:t>
          </a:r>
          <a:r>
            <a:rPr lang="en-US" sz="2000" b="0" dirty="0" err="1"/>
            <a:t>upevnění</a:t>
          </a:r>
          <a:r>
            <a:rPr lang="en-US" sz="2000" b="0" dirty="0"/>
            <a:t> </a:t>
          </a:r>
          <a:r>
            <a:rPr lang="en-US" sz="2000" b="0" dirty="0" err="1"/>
            <a:t>dovedností</a:t>
          </a:r>
          <a:r>
            <a:rPr lang="en-US" sz="2000" b="0" dirty="0"/>
            <a:t> v </a:t>
          </a:r>
          <a:r>
            <a:rPr lang="en-US" sz="2000" b="0" dirty="0" err="1"/>
            <a:t>předškolním</a:t>
          </a:r>
          <a:r>
            <a:rPr lang="en-US" sz="2000" b="0" dirty="0"/>
            <a:t> a </a:t>
          </a:r>
          <a:r>
            <a:rPr lang="en-US" sz="2000" b="0" dirty="0" err="1"/>
            <a:t>mladším</a:t>
          </a:r>
          <a:r>
            <a:rPr lang="en-US" sz="2000" b="0" dirty="0"/>
            <a:t> </a:t>
          </a:r>
          <a:r>
            <a:rPr lang="en-US" sz="2000" b="0" dirty="0" err="1"/>
            <a:t>školním</a:t>
          </a:r>
          <a:r>
            <a:rPr lang="en-US" sz="2000" b="0" dirty="0"/>
            <a:t> </a:t>
          </a:r>
          <a:r>
            <a:rPr lang="en-US" sz="2000" b="0" dirty="0" err="1"/>
            <a:t>věku</a:t>
          </a:r>
          <a:r>
            <a:rPr lang="en-US" sz="2000" b="0" dirty="0"/>
            <a:t> </a:t>
          </a:r>
          <a:r>
            <a:rPr lang="en-US" sz="2000" b="0" dirty="0" err="1"/>
            <a:t>může</a:t>
          </a:r>
          <a:r>
            <a:rPr lang="en-US" sz="2000" b="0" dirty="0"/>
            <a:t> </a:t>
          </a:r>
          <a:r>
            <a:rPr lang="en-US" sz="2000" b="0" dirty="0" err="1"/>
            <a:t>pomoci</a:t>
          </a:r>
          <a:r>
            <a:rPr lang="en-US" sz="2000" b="0" dirty="0"/>
            <a:t> </a:t>
          </a:r>
          <a:r>
            <a:rPr lang="en-US" sz="2000" b="0" dirty="0" err="1"/>
            <a:t>lépe</a:t>
          </a:r>
          <a:r>
            <a:rPr lang="en-US" sz="2000" b="0" dirty="0"/>
            <a:t> </a:t>
          </a:r>
          <a:r>
            <a:rPr lang="en-US" sz="2000" b="0" dirty="0" err="1"/>
            <a:t>zvládat</a:t>
          </a:r>
          <a:r>
            <a:rPr lang="en-US" sz="2000" b="0" dirty="0"/>
            <a:t> </a:t>
          </a:r>
          <a:r>
            <a:rPr lang="en-US" sz="2000" b="0" dirty="0" err="1"/>
            <a:t>obtížné</a:t>
          </a:r>
          <a:r>
            <a:rPr lang="en-US" sz="2000" b="0" dirty="0"/>
            <a:t> </a:t>
          </a:r>
          <a:r>
            <a:rPr lang="en-US" sz="2000" b="0" dirty="0" err="1"/>
            <a:t>situace</a:t>
          </a:r>
          <a:r>
            <a:rPr lang="en-US" sz="2000" b="0" dirty="0"/>
            <a:t> </a:t>
          </a:r>
          <a:r>
            <a:rPr lang="en-US" sz="2000" b="0" dirty="0" err="1"/>
            <a:t>i</a:t>
          </a:r>
          <a:r>
            <a:rPr lang="en-US" sz="2000" b="0" dirty="0"/>
            <a:t> v adolescence a </a:t>
          </a:r>
          <a:r>
            <a:rPr lang="en-US" sz="2000" b="0" dirty="0" err="1"/>
            <a:t>dospělosti</a:t>
          </a:r>
          <a:r>
            <a:rPr lang="en-US" sz="2000" b="0" dirty="0"/>
            <a:t>.</a:t>
          </a:r>
        </a:p>
      </dgm:t>
    </dgm:pt>
    <dgm:pt modelId="{03C81B6C-CCC9-5443-8519-0B517602D9E0}" type="parTrans" cxnId="{593104E7-9D22-9F43-B1B8-C0FFEC3EE847}">
      <dgm:prSet/>
      <dgm:spPr/>
      <dgm:t>
        <a:bodyPr/>
        <a:lstStyle/>
        <a:p>
          <a:endParaRPr lang="cs-CZ" sz="2000"/>
        </a:p>
      </dgm:t>
    </dgm:pt>
    <dgm:pt modelId="{5A3256AB-DDA8-6E4F-8ECE-5EFE06F955DF}" type="sibTrans" cxnId="{593104E7-9D22-9F43-B1B8-C0FFEC3EE847}">
      <dgm:prSet/>
      <dgm:spPr/>
      <dgm:t>
        <a:bodyPr/>
        <a:lstStyle/>
        <a:p>
          <a:endParaRPr lang="cs-CZ" sz="2000"/>
        </a:p>
      </dgm:t>
    </dgm:pt>
    <dgm:pt modelId="{A8436D2B-D67D-B546-9A22-95F14CC65CD8}">
      <dgm:prSet custT="1"/>
      <dgm:spPr/>
      <dgm:t>
        <a:bodyPr/>
        <a:lstStyle/>
        <a:p>
          <a:r>
            <a:rPr lang="en-US" sz="2000" dirty="0" err="1">
              <a:ea typeface="+mn-ea"/>
              <a:cs typeface="+mn-cs"/>
            </a:rPr>
            <a:t>Každé</a:t>
          </a:r>
          <a:r>
            <a:rPr lang="en-US" sz="2000" dirty="0">
              <a:ea typeface="+mn-ea"/>
              <a:cs typeface="+mn-cs"/>
            </a:rPr>
            <a:t> </a:t>
          </a:r>
          <a:r>
            <a:rPr lang="en-US" sz="2000" dirty="0" err="1">
              <a:ea typeface="+mn-ea"/>
              <a:cs typeface="+mn-cs"/>
            </a:rPr>
            <a:t>dítě</a:t>
          </a:r>
          <a:r>
            <a:rPr lang="en-US" sz="2000" dirty="0">
              <a:ea typeface="+mn-ea"/>
              <a:cs typeface="+mn-cs"/>
            </a:rPr>
            <a:t> se </a:t>
          </a:r>
          <a:r>
            <a:rPr lang="en-US" sz="2000" dirty="0" err="1">
              <a:ea typeface="+mn-ea"/>
              <a:cs typeface="+mn-cs"/>
            </a:rPr>
            <a:t>setkává</a:t>
          </a:r>
          <a:r>
            <a:rPr lang="en-US" sz="2000" dirty="0">
              <a:ea typeface="+mn-ea"/>
              <a:cs typeface="+mn-cs"/>
            </a:rPr>
            <a:t> s </a:t>
          </a:r>
          <a:r>
            <a:rPr lang="en-US" sz="2000" dirty="0" err="1">
              <a:ea typeface="+mn-ea"/>
              <a:cs typeface="+mn-cs"/>
            </a:rPr>
            <a:t>obtížnými</a:t>
          </a:r>
          <a:r>
            <a:rPr lang="en-US" sz="2000" dirty="0">
              <a:ea typeface="+mn-ea"/>
              <a:cs typeface="+mn-cs"/>
            </a:rPr>
            <a:t> </a:t>
          </a:r>
          <a:r>
            <a:rPr lang="en-US" sz="2000" dirty="0" err="1">
              <a:ea typeface="+mn-ea"/>
              <a:cs typeface="+mn-cs"/>
            </a:rPr>
            <a:t>situacemi</a:t>
          </a:r>
          <a:r>
            <a:rPr lang="en-US" sz="2000" dirty="0">
              <a:ea typeface="+mn-ea"/>
              <a:cs typeface="+mn-cs"/>
            </a:rPr>
            <a:t>.</a:t>
          </a:r>
          <a:br>
            <a:rPr lang="en-US" sz="2000" dirty="0">
              <a:ea typeface="+mn-ea"/>
              <a:cs typeface="+mn-cs"/>
            </a:rPr>
          </a:br>
          <a:r>
            <a:rPr lang="en-US" sz="2000" dirty="0" err="1">
              <a:ea typeface="+mn-ea"/>
              <a:cs typeface="+mn-cs"/>
            </a:rPr>
            <a:t>Vliv</a:t>
          </a:r>
          <a:r>
            <a:rPr lang="en-US" sz="2000" dirty="0">
              <a:ea typeface="+mn-ea"/>
              <a:cs typeface="+mn-cs"/>
            </a:rPr>
            <a:t> </a:t>
          </a:r>
          <a:r>
            <a:rPr lang="en-US" sz="2000" dirty="0" err="1">
              <a:ea typeface="+mn-ea"/>
              <a:cs typeface="+mn-cs"/>
            </a:rPr>
            <a:t>na</a:t>
          </a:r>
          <a:r>
            <a:rPr lang="en-US" sz="2000" dirty="0">
              <a:ea typeface="+mn-ea"/>
              <a:cs typeface="+mn-cs"/>
            </a:rPr>
            <a:t> </a:t>
          </a:r>
          <a:r>
            <a:rPr lang="en-US" sz="2000" dirty="0" err="1">
              <a:ea typeface="+mn-ea"/>
              <a:cs typeface="+mn-cs"/>
            </a:rPr>
            <a:t>chování</a:t>
          </a:r>
          <a:r>
            <a:rPr lang="en-US" sz="2000" dirty="0">
              <a:ea typeface="+mn-ea"/>
              <a:cs typeface="+mn-cs"/>
            </a:rPr>
            <a:t> a </a:t>
          </a:r>
          <a:r>
            <a:rPr lang="en-US" sz="2000" dirty="0" err="1">
              <a:ea typeface="+mn-ea"/>
              <a:cs typeface="+mn-cs"/>
            </a:rPr>
            <a:t>prospěch</a:t>
          </a:r>
          <a:r>
            <a:rPr lang="en-US" sz="2000" dirty="0">
              <a:ea typeface="+mn-ea"/>
              <a:cs typeface="+mn-cs"/>
            </a:rPr>
            <a:t> </a:t>
          </a:r>
          <a:r>
            <a:rPr lang="en-US" sz="2000" dirty="0" err="1">
              <a:ea typeface="+mn-ea"/>
              <a:cs typeface="+mn-cs"/>
            </a:rPr>
            <a:t>ve</a:t>
          </a:r>
          <a:r>
            <a:rPr lang="en-US" sz="2000" dirty="0">
              <a:ea typeface="+mn-ea"/>
              <a:cs typeface="+mn-cs"/>
            </a:rPr>
            <a:t> </a:t>
          </a:r>
          <a:r>
            <a:rPr lang="en-US" sz="2000" dirty="0" err="1">
              <a:ea typeface="+mn-ea"/>
              <a:cs typeface="+mn-cs"/>
            </a:rPr>
            <a:t>škole</a:t>
          </a:r>
          <a:r>
            <a:rPr lang="en-US" sz="2000" dirty="0">
              <a:ea typeface="+mn-ea"/>
              <a:cs typeface="+mn-cs"/>
            </a:rPr>
            <a:t>.</a:t>
          </a:r>
          <a:endParaRPr lang="en-US" sz="2000" b="0" dirty="0">
            <a:solidFill>
              <a:schemeClr val="tx1"/>
            </a:solidFill>
          </a:endParaRPr>
        </a:p>
      </dgm:t>
    </dgm:pt>
    <dgm:pt modelId="{2006BCC4-5940-784E-8BC7-5A3CBAFC6452}" type="parTrans" cxnId="{6EBBCFFA-804D-4F4A-A706-95A1B743FF92}">
      <dgm:prSet/>
      <dgm:spPr/>
      <dgm:t>
        <a:bodyPr/>
        <a:lstStyle/>
        <a:p>
          <a:endParaRPr lang="cs-CZ" sz="2000"/>
        </a:p>
      </dgm:t>
    </dgm:pt>
    <dgm:pt modelId="{02BE03C0-28C4-7142-897A-0CC167BB26CF}" type="sibTrans" cxnId="{6EBBCFFA-804D-4F4A-A706-95A1B743FF92}">
      <dgm:prSet/>
      <dgm:spPr/>
      <dgm:t>
        <a:bodyPr/>
        <a:lstStyle/>
        <a:p>
          <a:endParaRPr lang="cs-CZ" sz="2000"/>
        </a:p>
      </dgm:t>
    </dgm:pt>
    <dgm:pt modelId="{8FC64C34-A07B-E34D-B2A1-500588C681BB}">
      <dgm:prSet custT="1"/>
      <dgm:spPr/>
      <dgm:t>
        <a:bodyPr/>
        <a:lstStyle/>
        <a:p>
          <a:r>
            <a:rPr lang="en-US" sz="2000" b="0" dirty="0" err="1"/>
            <a:t>Zipyho</a:t>
          </a:r>
          <a:r>
            <a:rPr lang="en-US" sz="2000" b="0" dirty="0"/>
            <a:t> a </a:t>
          </a:r>
          <a:r>
            <a:rPr lang="en-US" sz="2000" b="0" dirty="0" err="1"/>
            <a:t>Jablíkovi</a:t>
          </a:r>
          <a:r>
            <a:rPr lang="en-US" sz="2000" b="0" dirty="0"/>
            <a:t> </a:t>
          </a:r>
          <a:r>
            <a:rPr lang="en-US" sz="2000" b="0" dirty="0" err="1"/>
            <a:t>kamarádi</a:t>
          </a:r>
          <a:r>
            <a:rPr lang="en-US" sz="2000" b="0" dirty="0"/>
            <a:t> </a:t>
          </a:r>
          <a:r>
            <a:rPr lang="en-US" sz="2000" b="0" dirty="0" err="1"/>
            <a:t>učí</a:t>
          </a:r>
          <a:r>
            <a:rPr lang="en-US" sz="2000" b="0" dirty="0"/>
            <a:t> </a:t>
          </a:r>
          <a:r>
            <a:rPr lang="en-US" sz="2000" b="0" dirty="0" err="1"/>
            <a:t>děti</a:t>
          </a:r>
          <a:r>
            <a:rPr lang="en-US" sz="2000" b="0" dirty="0"/>
            <a:t> jak </a:t>
          </a:r>
          <a:r>
            <a:rPr lang="en-US" sz="2000" b="0" dirty="0" err="1"/>
            <a:t>lépe</a:t>
          </a:r>
          <a:r>
            <a:rPr lang="en-US" sz="2000" b="0" dirty="0"/>
            <a:t> </a:t>
          </a:r>
          <a:r>
            <a:rPr lang="en-US" sz="2000" b="0" dirty="0" err="1"/>
            <a:t>těmto</a:t>
          </a:r>
          <a:r>
            <a:rPr lang="en-US" sz="2000" b="0" dirty="0"/>
            <a:t> </a:t>
          </a:r>
          <a:r>
            <a:rPr lang="en-US" sz="2000" b="0" dirty="0" err="1"/>
            <a:t>situacím</a:t>
          </a:r>
          <a:r>
            <a:rPr lang="en-US" sz="2000" b="0" dirty="0"/>
            <a:t> </a:t>
          </a:r>
          <a:r>
            <a:rPr lang="en-US" sz="2000" b="0" dirty="0" err="1"/>
            <a:t>čelit</a:t>
          </a:r>
          <a:r>
            <a:rPr lang="cs-CZ" sz="2000" dirty="0"/>
            <a:t>;</a:t>
          </a:r>
          <a:br>
            <a:rPr lang="en-US" sz="2000" b="0" dirty="0"/>
          </a:br>
          <a:r>
            <a:rPr lang="en-US" sz="2000" b="0" dirty="0"/>
            <a:t>jak </a:t>
          </a:r>
          <a:r>
            <a:rPr lang="en-US" sz="2000" b="0" dirty="0" err="1"/>
            <a:t>zvládat</a:t>
          </a:r>
          <a:r>
            <a:rPr lang="en-US" sz="2000" b="0" dirty="0"/>
            <a:t> </a:t>
          </a:r>
          <a:r>
            <a:rPr lang="en-US" sz="2000" b="0" dirty="0" err="1"/>
            <a:t>emoce</a:t>
          </a:r>
          <a:r>
            <a:rPr lang="en-US" sz="2000" b="0" dirty="0"/>
            <a:t> </a:t>
          </a:r>
          <a:r>
            <a:rPr lang="en-US" sz="2000" b="0" dirty="0" err="1"/>
            <a:t>smutku</a:t>
          </a:r>
          <a:r>
            <a:rPr lang="en-US" sz="2000" b="0" dirty="0"/>
            <a:t>, </a:t>
          </a:r>
          <a:r>
            <a:rPr lang="en-US" sz="2000" b="0" dirty="0" err="1"/>
            <a:t>strachu</a:t>
          </a:r>
          <a:r>
            <a:rPr lang="en-US" sz="2000" b="0" dirty="0"/>
            <a:t>, </a:t>
          </a:r>
          <a:r>
            <a:rPr lang="en-US" sz="2000" b="0" dirty="0" err="1"/>
            <a:t>vzteku</a:t>
          </a:r>
          <a:r>
            <a:rPr lang="en-US" sz="2000" b="0" dirty="0"/>
            <a:t>, </a:t>
          </a:r>
          <a:r>
            <a:rPr lang="en-US" sz="2000" b="0" dirty="0" err="1"/>
            <a:t>psychické</a:t>
          </a:r>
          <a:r>
            <a:rPr lang="en-US" sz="2000" b="0" dirty="0"/>
            <a:t> </a:t>
          </a:r>
          <a:r>
            <a:rPr lang="en-US" sz="2000" b="0" dirty="0" err="1"/>
            <a:t>nepohody</a:t>
          </a:r>
          <a:r>
            <a:rPr lang="cs-CZ" sz="2000" dirty="0"/>
            <a:t>;</a:t>
          </a:r>
          <a:br>
            <a:rPr lang="en-US" sz="2000" b="0" dirty="0"/>
          </a:br>
          <a:r>
            <a:rPr lang="en-US" sz="2000" b="0" dirty="0"/>
            <a:t>jak se </a:t>
          </a:r>
          <a:r>
            <a:rPr lang="en-US" sz="2000" b="0" dirty="0" err="1"/>
            <a:t>vyrovnat</a:t>
          </a:r>
          <a:r>
            <a:rPr lang="en-US" sz="2000" b="0" dirty="0"/>
            <a:t> se </a:t>
          </a:r>
          <a:r>
            <a:rPr lang="en-US" sz="2000" b="0" dirty="0" err="1"/>
            <a:t>změnou</a:t>
          </a:r>
          <a:r>
            <a:rPr lang="en-US" sz="2000" b="0" dirty="0"/>
            <a:t> a </a:t>
          </a:r>
          <a:r>
            <a:rPr lang="en-US" sz="2000" b="0" dirty="0" err="1"/>
            <a:t>ztrátou</a:t>
          </a:r>
          <a:r>
            <a:rPr lang="cs-CZ" sz="2000" dirty="0"/>
            <a:t>;</a:t>
          </a:r>
          <a:r>
            <a:rPr lang="en-US" sz="2000" b="0" dirty="0"/>
            <a:t> jak </a:t>
          </a:r>
          <a:r>
            <a:rPr lang="en-US" sz="2000" b="0" dirty="0" err="1"/>
            <a:t>spolupracovat</a:t>
          </a:r>
          <a:r>
            <a:rPr lang="en-US" sz="2000" b="0" dirty="0"/>
            <a:t> a </a:t>
          </a:r>
          <a:r>
            <a:rPr lang="en-US" sz="2000" b="0" dirty="0" err="1"/>
            <a:t>řešit</a:t>
          </a:r>
          <a:r>
            <a:rPr lang="en-US" sz="2000" b="0" dirty="0"/>
            <a:t> </a:t>
          </a:r>
          <a:r>
            <a:rPr lang="en-US" sz="2000" b="0" dirty="0" err="1"/>
            <a:t>konflikty</a:t>
          </a:r>
          <a:r>
            <a:rPr lang="en-US" sz="2000" b="0" dirty="0"/>
            <a:t>.</a:t>
          </a:r>
          <a:endParaRPr lang="en-US" sz="2000" b="0" dirty="0">
            <a:solidFill>
              <a:schemeClr val="tx1"/>
            </a:solidFill>
          </a:endParaRPr>
        </a:p>
      </dgm:t>
    </dgm:pt>
    <dgm:pt modelId="{62418A1F-6910-F145-A3BB-50A2A85ABE75}" type="parTrans" cxnId="{800BF80E-DB48-3142-99DA-555C02DB1142}">
      <dgm:prSet/>
      <dgm:spPr/>
      <dgm:t>
        <a:bodyPr/>
        <a:lstStyle/>
        <a:p>
          <a:endParaRPr lang="cs-CZ" sz="2000"/>
        </a:p>
      </dgm:t>
    </dgm:pt>
    <dgm:pt modelId="{31F147C3-1657-2144-931C-2EB4B5615327}" type="sibTrans" cxnId="{800BF80E-DB48-3142-99DA-555C02DB1142}">
      <dgm:prSet/>
      <dgm:spPr/>
      <dgm:t>
        <a:bodyPr/>
        <a:lstStyle/>
        <a:p>
          <a:endParaRPr lang="cs-CZ" sz="2000"/>
        </a:p>
      </dgm:t>
    </dgm:pt>
    <dgm:pt modelId="{3AD15DA1-394F-FD40-8EA3-CDBFBEF28B22}">
      <dgm:prSet custT="1"/>
      <dgm:spPr/>
      <dgm:t>
        <a:bodyPr/>
        <a:lstStyle/>
        <a:p>
          <a:r>
            <a:rPr lang="en-US" sz="2000" b="0" dirty="0" err="1"/>
            <a:t>Proškolený</a:t>
          </a:r>
          <a:r>
            <a:rPr lang="en-US" sz="2000" b="0" dirty="0"/>
            <a:t> </a:t>
          </a:r>
          <a:r>
            <a:rPr lang="en-US" sz="2000" b="0" dirty="0" err="1"/>
            <a:t>pedagog</a:t>
          </a:r>
          <a:r>
            <a:rPr lang="en-US" sz="2000" b="0" dirty="0"/>
            <a:t> </a:t>
          </a:r>
          <a:r>
            <a:rPr lang="en-US" sz="2000" b="0" dirty="0" err="1"/>
            <a:t>pracuje</a:t>
          </a:r>
          <a:r>
            <a:rPr lang="en-US" sz="2000" b="0" dirty="0"/>
            <a:t> se </a:t>
          </a:r>
          <a:r>
            <a:rPr lang="en-US" sz="2000" b="0" dirty="0" err="1"/>
            <a:t>svou</a:t>
          </a:r>
          <a:r>
            <a:rPr lang="en-US" sz="2000" b="0" dirty="0"/>
            <a:t> </a:t>
          </a:r>
          <a:r>
            <a:rPr lang="en-US" sz="2000" b="0" dirty="0" err="1"/>
            <a:t>třídou</a:t>
          </a:r>
          <a:r>
            <a:rPr lang="en-US" sz="2000" b="0" dirty="0"/>
            <a:t> v </a:t>
          </a:r>
          <a:r>
            <a:rPr lang="en-US" sz="2000" b="0" dirty="0" err="1"/>
            <a:t>průběhu</a:t>
          </a:r>
          <a:r>
            <a:rPr lang="en-US" sz="2000" b="0" dirty="0"/>
            <a:t> 1 </a:t>
          </a:r>
          <a:r>
            <a:rPr lang="en-US" sz="2000" b="0" dirty="0" err="1"/>
            <a:t>školního</a:t>
          </a:r>
          <a:r>
            <a:rPr lang="en-US" sz="2000" b="0" dirty="0"/>
            <a:t> </a:t>
          </a:r>
          <a:r>
            <a:rPr lang="en-US" sz="2000" b="0" dirty="0" err="1"/>
            <a:t>roku</a:t>
          </a:r>
          <a:r>
            <a:rPr lang="en-US" sz="2000" b="0" dirty="0"/>
            <a:t>, 24 </a:t>
          </a:r>
          <a:r>
            <a:rPr lang="en-US" sz="2000" b="0" dirty="0" err="1"/>
            <a:t>interaktivních</a:t>
          </a:r>
          <a:r>
            <a:rPr lang="en-US" sz="2000" b="0" dirty="0"/>
            <a:t> </a:t>
          </a:r>
          <a:r>
            <a:rPr lang="en-US" sz="2000" b="0" dirty="0" err="1"/>
            <a:t>lekcí</a:t>
          </a:r>
          <a:r>
            <a:rPr lang="en-US" sz="2000" b="0" dirty="0"/>
            <a:t>.</a:t>
          </a:r>
          <a:endParaRPr lang="en-US" sz="2000" b="0" dirty="0">
            <a:solidFill>
              <a:schemeClr val="tx1"/>
            </a:solidFill>
          </a:endParaRPr>
        </a:p>
      </dgm:t>
    </dgm:pt>
    <dgm:pt modelId="{BE89FE88-393B-5140-B69B-C784F9CA946A}" type="parTrans" cxnId="{FA770CF4-4E23-9B4A-886D-98E26D64AAD3}">
      <dgm:prSet/>
      <dgm:spPr/>
      <dgm:t>
        <a:bodyPr/>
        <a:lstStyle/>
        <a:p>
          <a:endParaRPr lang="cs-CZ" sz="2000"/>
        </a:p>
      </dgm:t>
    </dgm:pt>
    <dgm:pt modelId="{AAC03967-F155-A342-BDD7-C4492605E0F2}" type="sibTrans" cxnId="{FA770CF4-4E23-9B4A-886D-98E26D64AAD3}">
      <dgm:prSet/>
      <dgm:spPr/>
      <dgm:t>
        <a:bodyPr/>
        <a:lstStyle/>
        <a:p>
          <a:endParaRPr lang="cs-CZ" sz="2000"/>
        </a:p>
      </dgm:t>
    </dgm:pt>
    <dgm:pt modelId="{AB4477C5-CA07-0B40-AC04-1F5F3B5570E4}" type="pres">
      <dgm:prSet presAssocID="{8B892CC2-56F2-47AE-8B82-A3BDD21E71D2}" presName="vert0" presStyleCnt="0">
        <dgm:presLayoutVars>
          <dgm:dir/>
          <dgm:animOne val="branch"/>
          <dgm:animLvl val="lvl"/>
        </dgm:presLayoutVars>
      </dgm:prSet>
      <dgm:spPr/>
    </dgm:pt>
    <dgm:pt modelId="{AC2F70C0-A2FC-F245-B11D-6BA78C763E81}" type="pres">
      <dgm:prSet presAssocID="{6A8569A2-2B8B-3C46-8473-EC445FC814DA}" presName="thickLine" presStyleLbl="alignNode1" presStyleIdx="0" presStyleCnt="5"/>
      <dgm:spPr/>
    </dgm:pt>
    <dgm:pt modelId="{BFD9F7E8-A854-D049-8BD4-BB0D690CB0CC}" type="pres">
      <dgm:prSet presAssocID="{6A8569A2-2B8B-3C46-8473-EC445FC814DA}" presName="horz1" presStyleCnt="0"/>
      <dgm:spPr/>
    </dgm:pt>
    <dgm:pt modelId="{4A17FD54-932C-5240-8562-1AD0EDFCEF33}" type="pres">
      <dgm:prSet presAssocID="{6A8569A2-2B8B-3C46-8473-EC445FC814DA}" presName="tx1" presStyleLbl="revTx" presStyleIdx="0" presStyleCnt="5"/>
      <dgm:spPr/>
    </dgm:pt>
    <dgm:pt modelId="{F0A4B6FF-E90E-7643-86C9-A5F660C35B59}" type="pres">
      <dgm:prSet presAssocID="{6A8569A2-2B8B-3C46-8473-EC445FC814DA}" presName="vert1" presStyleCnt="0"/>
      <dgm:spPr/>
    </dgm:pt>
    <dgm:pt modelId="{B1B82922-B3AA-FE46-AFE4-FDDE7C6CD563}" type="pres">
      <dgm:prSet presAssocID="{A8436D2B-D67D-B546-9A22-95F14CC65CD8}" presName="thickLine" presStyleLbl="alignNode1" presStyleIdx="1" presStyleCnt="5"/>
      <dgm:spPr/>
    </dgm:pt>
    <dgm:pt modelId="{522E0108-78D5-8846-90E2-A464269881BF}" type="pres">
      <dgm:prSet presAssocID="{A8436D2B-D67D-B546-9A22-95F14CC65CD8}" presName="horz1" presStyleCnt="0"/>
      <dgm:spPr/>
    </dgm:pt>
    <dgm:pt modelId="{577B9F72-5B31-A842-956A-268644BA67AC}" type="pres">
      <dgm:prSet presAssocID="{A8436D2B-D67D-B546-9A22-95F14CC65CD8}" presName="tx1" presStyleLbl="revTx" presStyleIdx="1" presStyleCnt="5"/>
      <dgm:spPr/>
    </dgm:pt>
    <dgm:pt modelId="{4B98D93A-75E7-0B4C-9F66-1E415BD14B01}" type="pres">
      <dgm:prSet presAssocID="{A8436D2B-D67D-B546-9A22-95F14CC65CD8}" presName="vert1" presStyleCnt="0"/>
      <dgm:spPr/>
    </dgm:pt>
    <dgm:pt modelId="{CC131374-6EB0-8A4F-9D06-C3F5A72690B1}" type="pres">
      <dgm:prSet presAssocID="{8FC64C34-A07B-E34D-B2A1-500588C681BB}" presName="thickLine" presStyleLbl="alignNode1" presStyleIdx="2" presStyleCnt="5"/>
      <dgm:spPr/>
    </dgm:pt>
    <dgm:pt modelId="{ABA58E58-89CD-2647-922E-86985DCDD4FD}" type="pres">
      <dgm:prSet presAssocID="{8FC64C34-A07B-E34D-B2A1-500588C681BB}" presName="horz1" presStyleCnt="0"/>
      <dgm:spPr/>
    </dgm:pt>
    <dgm:pt modelId="{DA4D2FBA-3AA8-C74F-A691-A27EBCFC09FE}" type="pres">
      <dgm:prSet presAssocID="{8FC64C34-A07B-E34D-B2A1-500588C681BB}" presName="tx1" presStyleLbl="revTx" presStyleIdx="2" presStyleCnt="5"/>
      <dgm:spPr/>
    </dgm:pt>
    <dgm:pt modelId="{7FA03F6C-DC18-FB44-A7E4-4CAE5151BFE1}" type="pres">
      <dgm:prSet presAssocID="{8FC64C34-A07B-E34D-B2A1-500588C681BB}" presName="vert1" presStyleCnt="0"/>
      <dgm:spPr/>
    </dgm:pt>
    <dgm:pt modelId="{04DB1EDE-C1B6-8A44-8E01-30B90FC459D9}" type="pres">
      <dgm:prSet presAssocID="{3AD15DA1-394F-FD40-8EA3-CDBFBEF28B22}" presName="thickLine" presStyleLbl="alignNode1" presStyleIdx="3" presStyleCnt="5"/>
      <dgm:spPr/>
    </dgm:pt>
    <dgm:pt modelId="{60DCBD4B-BE71-104A-B9E2-758270495283}" type="pres">
      <dgm:prSet presAssocID="{3AD15DA1-394F-FD40-8EA3-CDBFBEF28B22}" presName="horz1" presStyleCnt="0"/>
      <dgm:spPr/>
    </dgm:pt>
    <dgm:pt modelId="{B70FD114-BF67-A94F-BD53-F26D8325675A}" type="pres">
      <dgm:prSet presAssocID="{3AD15DA1-394F-FD40-8EA3-CDBFBEF28B22}" presName="tx1" presStyleLbl="revTx" presStyleIdx="3" presStyleCnt="5"/>
      <dgm:spPr/>
    </dgm:pt>
    <dgm:pt modelId="{1965DFAC-4599-454C-9DE1-183E9F385C2B}" type="pres">
      <dgm:prSet presAssocID="{3AD15DA1-394F-FD40-8EA3-CDBFBEF28B22}" presName="vert1" presStyleCnt="0"/>
      <dgm:spPr/>
    </dgm:pt>
    <dgm:pt modelId="{416C8D48-5E97-574C-A424-6B713C63FAC7}" type="pres">
      <dgm:prSet presAssocID="{957CFE84-7300-7149-AEA7-D70E0874A26E}" presName="thickLine" presStyleLbl="alignNode1" presStyleIdx="4" presStyleCnt="5"/>
      <dgm:spPr/>
    </dgm:pt>
    <dgm:pt modelId="{8633B8CB-97CF-7F43-8116-896A2223783A}" type="pres">
      <dgm:prSet presAssocID="{957CFE84-7300-7149-AEA7-D70E0874A26E}" presName="horz1" presStyleCnt="0"/>
      <dgm:spPr/>
    </dgm:pt>
    <dgm:pt modelId="{64313064-33B1-564A-A241-E13A811FAD2F}" type="pres">
      <dgm:prSet presAssocID="{957CFE84-7300-7149-AEA7-D70E0874A26E}" presName="tx1" presStyleLbl="revTx" presStyleIdx="4" presStyleCnt="5"/>
      <dgm:spPr/>
    </dgm:pt>
    <dgm:pt modelId="{C35549C3-8796-AA4C-B5CE-FFAD48FB535C}" type="pres">
      <dgm:prSet presAssocID="{957CFE84-7300-7149-AEA7-D70E0874A26E}" presName="vert1" presStyleCnt="0"/>
      <dgm:spPr/>
    </dgm:pt>
  </dgm:ptLst>
  <dgm:cxnLst>
    <dgm:cxn modelId="{800BF80E-DB48-3142-99DA-555C02DB1142}" srcId="{8B892CC2-56F2-47AE-8B82-A3BDD21E71D2}" destId="{8FC64C34-A07B-E34D-B2A1-500588C681BB}" srcOrd="2" destOrd="0" parTransId="{62418A1F-6910-F145-A3BB-50A2A85ABE75}" sibTransId="{31F147C3-1657-2144-931C-2EB4B5615327}"/>
    <dgm:cxn modelId="{8A3DC50F-EB5A-2E4C-B5FF-8593C5703F84}" type="presOf" srcId="{A8436D2B-D67D-B546-9A22-95F14CC65CD8}" destId="{577B9F72-5B31-A842-956A-268644BA67AC}" srcOrd="0" destOrd="0" presId="urn:microsoft.com/office/officeart/2008/layout/LinedList"/>
    <dgm:cxn modelId="{79F78F10-3D9C-8749-9870-464F7F359E77}" type="presOf" srcId="{6A8569A2-2B8B-3C46-8473-EC445FC814DA}" destId="{4A17FD54-932C-5240-8562-1AD0EDFCEF33}" srcOrd="0" destOrd="0" presId="urn:microsoft.com/office/officeart/2008/layout/LinedList"/>
    <dgm:cxn modelId="{31778D1C-4D90-F649-B9F1-D5E0C620F3B8}" type="presOf" srcId="{8B892CC2-56F2-47AE-8B82-A3BDD21E71D2}" destId="{AB4477C5-CA07-0B40-AC04-1F5F3B5570E4}" srcOrd="0" destOrd="0" presId="urn:microsoft.com/office/officeart/2008/layout/LinedList"/>
    <dgm:cxn modelId="{722D732A-C693-A64A-A2A5-467A0D50EC72}" type="presOf" srcId="{3AD15DA1-394F-FD40-8EA3-CDBFBEF28B22}" destId="{B70FD114-BF67-A94F-BD53-F26D8325675A}" srcOrd="0" destOrd="0" presId="urn:microsoft.com/office/officeart/2008/layout/LinedList"/>
    <dgm:cxn modelId="{A165FD57-C13A-CE4E-BA14-09F203B64975}" type="presOf" srcId="{8FC64C34-A07B-E34D-B2A1-500588C681BB}" destId="{DA4D2FBA-3AA8-C74F-A691-A27EBCFC09FE}" srcOrd="0" destOrd="0" presId="urn:microsoft.com/office/officeart/2008/layout/LinedList"/>
    <dgm:cxn modelId="{A8A19ED6-4EFD-7F48-BC29-C564B472098E}" type="presOf" srcId="{957CFE84-7300-7149-AEA7-D70E0874A26E}" destId="{64313064-33B1-564A-A241-E13A811FAD2F}" srcOrd="0" destOrd="0" presId="urn:microsoft.com/office/officeart/2008/layout/LinedList"/>
    <dgm:cxn modelId="{593104E7-9D22-9F43-B1B8-C0FFEC3EE847}" srcId="{8B892CC2-56F2-47AE-8B82-A3BDD21E71D2}" destId="{957CFE84-7300-7149-AEA7-D70E0874A26E}" srcOrd="4" destOrd="0" parTransId="{03C81B6C-CCC9-5443-8519-0B517602D9E0}" sibTransId="{5A3256AB-DDA8-6E4F-8ECE-5EFE06F955DF}"/>
    <dgm:cxn modelId="{E8AFEFE8-E63B-F04C-AF57-5F19655977C3}" srcId="{8B892CC2-56F2-47AE-8B82-A3BDD21E71D2}" destId="{6A8569A2-2B8B-3C46-8473-EC445FC814DA}" srcOrd="0" destOrd="0" parTransId="{00209F30-AA47-6B4C-86BF-4B2DB8E33E6D}" sibTransId="{9198EA7F-4AC1-E342-9A05-1BEB0366AF9D}"/>
    <dgm:cxn modelId="{FA770CF4-4E23-9B4A-886D-98E26D64AAD3}" srcId="{8B892CC2-56F2-47AE-8B82-A3BDD21E71D2}" destId="{3AD15DA1-394F-FD40-8EA3-CDBFBEF28B22}" srcOrd="3" destOrd="0" parTransId="{BE89FE88-393B-5140-B69B-C784F9CA946A}" sibTransId="{AAC03967-F155-A342-BDD7-C4492605E0F2}"/>
    <dgm:cxn modelId="{6EBBCFFA-804D-4F4A-A706-95A1B743FF92}" srcId="{8B892CC2-56F2-47AE-8B82-A3BDD21E71D2}" destId="{A8436D2B-D67D-B546-9A22-95F14CC65CD8}" srcOrd="1" destOrd="0" parTransId="{2006BCC4-5940-784E-8BC7-5A3CBAFC6452}" sibTransId="{02BE03C0-28C4-7142-897A-0CC167BB26CF}"/>
    <dgm:cxn modelId="{B09554E0-4EC4-DE4D-8D22-9E9A1DB43B1A}" type="presParOf" srcId="{AB4477C5-CA07-0B40-AC04-1F5F3B5570E4}" destId="{AC2F70C0-A2FC-F245-B11D-6BA78C763E81}" srcOrd="0" destOrd="0" presId="urn:microsoft.com/office/officeart/2008/layout/LinedList"/>
    <dgm:cxn modelId="{A4871844-A5DB-1649-B79A-94312630557B}" type="presParOf" srcId="{AB4477C5-CA07-0B40-AC04-1F5F3B5570E4}" destId="{BFD9F7E8-A854-D049-8BD4-BB0D690CB0CC}" srcOrd="1" destOrd="0" presId="urn:microsoft.com/office/officeart/2008/layout/LinedList"/>
    <dgm:cxn modelId="{41089787-0ADC-F542-9954-34A25FB618C1}" type="presParOf" srcId="{BFD9F7E8-A854-D049-8BD4-BB0D690CB0CC}" destId="{4A17FD54-932C-5240-8562-1AD0EDFCEF33}" srcOrd="0" destOrd="0" presId="urn:microsoft.com/office/officeart/2008/layout/LinedList"/>
    <dgm:cxn modelId="{62379BD1-1D44-0341-878E-8E14058C09D8}" type="presParOf" srcId="{BFD9F7E8-A854-D049-8BD4-BB0D690CB0CC}" destId="{F0A4B6FF-E90E-7643-86C9-A5F660C35B59}" srcOrd="1" destOrd="0" presId="urn:microsoft.com/office/officeart/2008/layout/LinedList"/>
    <dgm:cxn modelId="{CE184DC2-F919-7048-9EE9-3F8601ED067E}" type="presParOf" srcId="{AB4477C5-CA07-0B40-AC04-1F5F3B5570E4}" destId="{B1B82922-B3AA-FE46-AFE4-FDDE7C6CD563}" srcOrd="2" destOrd="0" presId="urn:microsoft.com/office/officeart/2008/layout/LinedList"/>
    <dgm:cxn modelId="{A069E383-951A-9447-AE9B-C40632B2C946}" type="presParOf" srcId="{AB4477C5-CA07-0B40-AC04-1F5F3B5570E4}" destId="{522E0108-78D5-8846-90E2-A464269881BF}" srcOrd="3" destOrd="0" presId="urn:microsoft.com/office/officeart/2008/layout/LinedList"/>
    <dgm:cxn modelId="{AC884F6B-EC51-3A47-A2AF-3BA1A442D8DC}" type="presParOf" srcId="{522E0108-78D5-8846-90E2-A464269881BF}" destId="{577B9F72-5B31-A842-956A-268644BA67AC}" srcOrd="0" destOrd="0" presId="urn:microsoft.com/office/officeart/2008/layout/LinedList"/>
    <dgm:cxn modelId="{B7B02B21-9311-9F43-8607-888723F4BB8A}" type="presParOf" srcId="{522E0108-78D5-8846-90E2-A464269881BF}" destId="{4B98D93A-75E7-0B4C-9F66-1E415BD14B01}" srcOrd="1" destOrd="0" presId="urn:microsoft.com/office/officeart/2008/layout/LinedList"/>
    <dgm:cxn modelId="{79695417-34C6-4C43-83BC-FB0F7362F640}" type="presParOf" srcId="{AB4477C5-CA07-0B40-AC04-1F5F3B5570E4}" destId="{CC131374-6EB0-8A4F-9D06-C3F5A72690B1}" srcOrd="4" destOrd="0" presId="urn:microsoft.com/office/officeart/2008/layout/LinedList"/>
    <dgm:cxn modelId="{67DBD41B-64BD-6846-B260-916D0F34ACC1}" type="presParOf" srcId="{AB4477C5-CA07-0B40-AC04-1F5F3B5570E4}" destId="{ABA58E58-89CD-2647-922E-86985DCDD4FD}" srcOrd="5" destOrd="0" presId="urn:microsoft.com/office/officeart/2008/layout/LinedList"/>
    <dgm:cxn modelId="{11EBC846-FD8F-A845-B50C-98D92781045F}" type="presParOf" srcId="{ABA58E58-89CD-2647-922E-86985DCDD4FD}" destId="{DA4D2FBA-3AA8-C74F-A691-A27EBCFC09FE}" srcOrd="0" destOrd="0" presId="urn:microsoft.com/office/officeart/2008/layout/LinedList"/>
    <dgm:cxn modelId="{E9C58E4A-F276-564B-AD88-B7E7632B4D16}" type="presParOf" srcId="{ABA58E58-89CD-2647-922E-86985DCDD4FD}" destId="{7FA03F6C-DC18-FB44-A7E4-4CAE5151BFE1}" srcOrd="1" destOrd="0" presId="urn:microsoft.com/office/officeart/2008/layout/LinedList"/>
    <dgm:cxn modelId="{CE21485E-422C-0846-B4A3-32046105C1B4}" type="presParOf" srcId="{AB4477C5-CA07-0B40-AC04-1F5F3B5570E4}" destId="{04DB1EDE-C1B6-8A44-8E01-30B90FC459D9}" srcOrd="6" destOrd="0" presId="urn:microsoft.com/office/officeart/2008/layout/LinedList"/>
    <dgm:cxn modelId="{3C6C9B1E-F25D-F04E-AFCB-F3562ADBF442}" type="presParOf" srcId="{AB4477C5-CA07-0B40-AC04-1F5F3B5570E4}" destId="{60DCBD4B-BE71-104A-B9E2-758270495283}" srcOrd="7" destOrd="0" presId="urn:microsoft.com/office/officeart/2008/layout/LinedList"/>
    <dgm:cxn modelId="{B7A63128-085A-E945-B143-D7CD6F95FB3C}" type="presParOf" srcId="{60DCBD4B-BE71-104A-B9E2-758270495283}" destId="{B70FD114-BF67-A94F-BD53-F26D8325675A}" srcOrd="0" destOrd="0" presId="urn:microsoft.com/office/officeart/2008/layout/LinedList"/>
    <dgm:cxn modelId="{22C27E09-503F-2F47-A6EE-940AC9B80C5C}" type="presParOf" srcId="{60DCBD4B-BE71-104A-B9E2-758270495283}" destId="{1965DFAC-4599-454C-9DE1-183E9F385C2B}" srcOrd="1" destOrd="0" presId="urn:microsoft.com/office/officeart/2008/layout/LinedList"/>
    <dgm:cxn modelId="{707A61BF-C813-564F-814C-7DAB4E8157D8}" type="presParOf" srcId="{AB4477C5-CA07-0B40-AC04-1F5F3B5570E4}" destId="{416C8D48-5E97-574C-A424-6B713C63FAC7}" srcOrd="8" destOrd="0" presId="urn:microsoft.com/office/officeart/2008/layout/LinedList"/>
    <dgm:cxn modelId="{A9A874C2-C9D5-B44A-95FB-13A9B1F6770F}" type="presParOf" srcId="{AB4477C5-CA07-0B40-AC04-1F5F3B5570E4}" destId="{8633B8CB-97CF-7F43-8116-896A2223783A}" srcOrd="9" destOrd="0" presId="urn:microsoft.com/office/officeart/2008/layout/LinedList"/>
    <dgm:cxn modelId="{6DDC0B47-BF56-9B44-AFC8-A4E0B4335006}" type="presParOf" srcId="{8633B8CB-97CF-7F43-8116-896A2223783A}" destId="{64313064-33B1-564A-A241-E13A811FAD2F}" srcOrd="0" destOrd="0" presId="urn:microsoft.com/office/officeart/2008/layout/LinedList"/>
    <dgm:cxn modelId="{517571C0-9C7C-714A-9F93-88C9BD696162}" type="presParOf" srcId="{8633B8CB-97CF-7F43-8116-896A2223783A}" destId="{C35549C3-8796-AA4C-B5CE-FFAD48FB535C}" srcOrd="1" destOrd="0" presId="urn:microsoft.com/office/officeart/2008/layout/Lin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892CC2-56F2-47AE-8B82-A3BDD21E71D2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D19C06F-D6C7-5D4B-8EA7-08FB694E67E9}">
      <dgm:prSet custT="1"/>
      <dgm:spPr/>
      <dgm:t>
        <a:bodyPr/>
        <a:lstStyle/>
        <a:p>
          <a:r>
            <a:rPr lang="en-US" sz="2500" dirty="0"/>
            <a:t>Z </a:t>
          </a:r>
          <a:r>
            <a:rPr lang="en-US" sz="2500" dirty="0" err="1"/>
            <a:t>metodiky</a:t>
          </a:r>
          <a:r>
            <a:rPr lang="en-US" sz="2500" dirty="0"/>
            <a:t> </a:t>
          </a:r>
          <a:r>
            <a:rPr lang="en-US" sz="2500" dirty="0" err="1"/>
            <a:t>mohou</a:t>
          </a:r>
          <a:r>
            <a:rPr lang="en-US" sz="2500" dirty="0"/>
            <a:t> </a:t>
          </a:r>
          <a:r>
            <a:rPr lang="en-US" sz="2500" dirty="0" err="1"/>
            <a:t>profitovat</a:t>
          </a:r>
          <a:r>
            <a:rPr lang="en-US" sz="2500" dirty="0"/>
            <a:t> </a:t>
          </a:r>
          <a:r>
            <a:rPr lang="en-US" sz="2500" dirty="0" err="1"/>
            <a:t>všechny</a:t>
          </a:r>
          <a:r>
            <a:rPr lang="en-US" sz="2500" dirty="0"/>
            <a:t> </a:t>
          </a:r>
          <a:r>
            <a:rPr lang="en-US" sz="2500" dirty="0" err="1"/>
            <a:t>děti</a:t>
          </a:r>
          <a:r>
            <a:rPr lang="en-US" sz="2500" dirty="0"/>
            <a:t>. </a:t>
          </a:r>
          <a:r>
            <a:rPr lang="cs-CZ" sz="2500" dirty="0"/>
            <a:t>Velmi přínosné pro děti, které zažívaly symptomy deprese a úzkosti – absolvováním programu došlo ke snížení výskytu a závažnosti obtíží.</a:t>
          </a:r>
        </a:p>
        <a:p>
          <a:r>
            <a:rPr lang="cs-CZ" sz="2500" b="1" dirty="0">
              <a:hlinkClick xmlns:r="http://schemas.openxmlformats.org/officeDocument/2006/relationships" r:id="rId1"/>
            </a:rPr>
            <a:t>www.zipyhokamaradi.cz</a:t>
          </a:r>
          <a:endParaRPr lang="en-US" sz="2500" dirty="0"/>
        </a:p>
      </dgm:t>
    </dgm:pt>
    <dgm:pt modelId="{85F1F515-AC90-EF40-856D-5023A2B277AC}" type="parTrans" cxnId="{C6B3C975-5CAA-0644-972B-557B98239AC3}">
      <dgm:prSet/>
      <dgm:spPr/>
      <dgm:t>
        <a:bodyPr/>
        <a:lstStyle/>
        <a:p>
          <a:endParaRPr lang="cs-CZ" sz="2000"/>
        </a:p>
      </dgm:t>
    </dgm:pt>
    <dgm:pt modelId="{C847AABF-EABD-C341-ABFC-6F8E43AAE11A}" type="sibTrans" cxnId="{C6B3C975-5CAA-0644-972B-557B98239AC3}">
      <dgm:prSet/>
      <dgm:spPr/>
      <dgm:t>
        <a:bodyPr/>
        <a:lstStyle/>
        <a:p>
          <a:endParaRPr lang="cs-CZ" sz="2000"/>
        </a:p>
      </dgm:t>
    </dgm:pt>
    <dgm:pt modelId="{2187DD72-D760-744A-92D5-E06E815994B3}">
      <dgm:prSet custT="1"/>
      <dgm:spPr/>
      <dgm:t>
        <a:bodyPr/>
        <a:lstStyle/>
        <a:p>
          <a:r>
            <a:rPr lang="cs-CZ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Program čerpá z přístupů pozitivní psychologie, kognitivně-behaviorální terapie a </a:t>
          </a:r>
          <a:r>
            <a:rPr lang="cs-CZ" sz="25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mindfulness</a:t>
          </a:r>
          <a:r>
            <a:rPr lang="cs-CZ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, aby dětem poskytl dovednosti k posílení jejich silných stránek, ovládání silných emocí a přeformulování navyklých neadaptivních způsobů myšlení.</a:t>
          </a:r>
          <a:endParaRPr lang="en-US" sz="2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FD29D28F-4BFC-3544-B685-DEEAC21010FE}" type="parTrans" cxnId="{807AD478-B95F-8442-8FCA-C6F983A8B71E}">
      <dgm:prSet/>
      <dgm:spPr/>
      <dgm:t>
        <a:bodyPr/>
        <a:lstStyle/>
        <a:p>
          <a:endParaRPr lang="cs-CZ"/>
        </a:p>
      </dgm:t>
    </dgm:pt>
    <dgm:pt modelId="{CAFFB562-0C9B-3C4F-B89C-D8625C779BBA}" type="sibTrans" cxnId="{807AD478-B95F-8442-8FCA-C6F983A8B71E}">
      <dgm:prSet/>
      <dgm:spPr/>
      <dgm:t>
        <a:bodyPr/>
        <a:lstStyle/>
        <a:p>
          <a:endParaRPr lang="cs-CZ"/>
        </a:p>
      </dgm:t>
    </dgm:pt>
    <dgm:pt modelId="{AB4477C5-CA07-0B40-AC04-1F5F3B5570E4}" type="pres">
      <dgm:prSet presAssocID="{8B892CC2-56F2-47AE-8B82-A3BDD21E71D2}" presName="vert0" presStyleCnt="0">
        <dgm:presLayoutVars>
          <dgm:dir/>
          <dgm:animOne val="branch"/>
          <dgm:animLvl val="lvl"/>
        </dgm:presLayoutVars>
      </dgm:prSet>
      <dgm:spPr/>
    </dgm:pt>
    <dgm:pt modelId="{87BADE03-DF40-894E-B90E-69B3BD3C5BF2}" type="pres">
      <dgm:prSet presAssocID="{2187DD72-D760-744A-92D5-E06E815994B3}" presName="thickLine" presStyleLbl="alignNode1" presStyleIdx="0" presStyleCnt="2"/>
      <dgm:spPr/>
    </dgm:pt>
    <dgm:pt modelId="{49779324-1107-ED4A-8639-65E49AF7490E}" type="pres">
      <dgm:prSet presAssocID="{2187DD72-D760-744A-92D5-E06E815994B3}" presName="horz1" presStyleCnt="0"/>
      <dgm:spPr/>
    </dgm:pt>
    <dgm:pt modelId="{483E013C-3496-C245-8816-1115C0D9B8B6}" type="pres">
      <dgm:prSet presAssocID="{2187DD72-D760-744A-92D5-E06E815994B3}" presName="tx1" presStyleLbl="revTx" presStyleIdx="0" presStyleCnt="2"/>
      <dgm:spPr/>
    </dgm:pt>
    <dgm:pt modelId="{F1EEB195-97E1-114D-8DDB-30CEBEEC40FE}" type="pres">
      <dgm:prSet presAssocID="{2187DD72-D760-744A-92D5-E06E815994B3}" presName="vert1" presStyleCnt="0"/>
      <dgm:spPr/>
    </dgm:pt>
    <dgm:pt modelId="{CCE2FA2A-839F-C245-BCF8-771F83277777}" type="pres">
      <dgm:prSet presAssocID="{5D19C06F-D6C7-5D4B-8EA7-08FB694E67E9}" presName="thickLine" presStyleLbl="alignNode1" presStyleIdx="1" presStyleCnt="2"/>
      <dgm:spPr/>
    </dgm:pt>
    <dgm:pt modelId="{2B9993FF-F761-C141-BF10-C28754471CE7}" type="pres">
      <dgm:prSet presAssocID="{5D19C06F-D6C7-5D4B-8EA7-08FB694E67E9}" presName="horz1" presStyleCnt="0"/>
      <dgm:spPr/>
    </dgm:pt>
    <dgm:pt modelId="{3525CD0B-4E50-3849-BD54-F4BA87B11853}" type="pres">
      <dgm:prSet presAssocID="{5D19C06F-D6C7-5D4B-8EA7-08FB694E67E9}" presName="tx1" presStyleLbl="revTx" presStyleIdx="1" presStyleCnt="2"/>
      <dgm:spPr/>
    </dgm:pt>
    <dgm:pt modelId="{9B4E93C2-4E9F-1E44-A482-8AA8A3590F90}" type="pres">
      <dgm:prSet presAssocID="{5D19C06F-D6C7-5D4B-8EA7-08FB694E67E9}" presName="vert1" presStyleCnt="0"/>
      <dgm:spPr/>
    </dgm:pt>
  </dgm:ptLst>
  <dgm:cxnLst>
    <dgm:cxn modelId="{443E8A11-3781-9347-9030-7A5C4055821A}" type="presOf" srcId="{2187DD72-D760-744A-92D5-E06E815994B3}" destId="{483E013C-3496-C245-8816-1115C0D9B8B6}" srcOrd="0" destOrd="0" presId="urn:microsoft.com/office/officeart/2008/layout/LinedList"/>
    <dgm:cxn modelId="{31778D1C-4D90-F649-B9F1-D5E0C620F3B8}" type="presOf" srcId="{8B892CC2-56F2-47AE-8B82-A3BDD21E71D2}" destId="{AB4477C5-CA07-0B40-AC04-1F5F3B5570E4}" srcOrd="0" destOrd="0" presId="urn:microsoft.com/office/officeart/2008/layout/LinedList"/>
    <dgm:cxn modelId="{8AF1C22F-3C8F-EE42-A818-0959868F78CD}" type="presOf" srcId="{5D19C06F-D6C7-5D4B-8EA7-08FB694E67E9}" destId="{3525CD0B-4E50-3849-BD54-F4BA87B11853}" srcOrd="0" destOrd="0" presId="urn:microsoft.com/office/officeart/2008/layout/LinedList"/>
    <dgm:cxn modelId="{C6B3C975-5CAA-0644-972B-557B98239AC3}" srcId="{8B892CC2-56F2-47AE-8B82-A3BDD21E71D2}" destId="{5D19C06F-D6C7-5D4B-8EA7-08FB694E67E9}" srcOrd="1" destOrd="0" parTransId="{85F1F515-AC90-EF40-856D-5023A2B277AC}" sibTransId="{C847AABF-EABD-C341-ABFC-6F8E43AAE11A}"/>
    <dgm:cxn modelId="{807AD478-B95F-8442-8FCA-C6F983A8B71E}" srcId="{8B892CC2-56F2-47AE-8B82-A3BDD21E71D2}" destId="{2187DD72-D760-744A-92D5-E06E815994B3}" srcOrd="0" destOrd="0" parTransId="{FD29D28F-4BFC-3544-B685-DEEAC21010FE}" sibTransId="{CAFFB562-0C9B-3C4F-B89C-D8625C779BBA}"/>
    <dgm:cxn modelId="{2ECF12DF-0AA2-1049-A9A0-7A0B3D9C3085}" type="presParOf" srcId="{AB4477C5-CA07-0B40-AC04-1F5F3B5570E4}" destId="{87BADE03-DF40-894E-B90E-69B3BD3C5BF2}" srcOrd="0" destOrd="0" presId="urn:microsoft.com/office/officeart/2008/layout/LinedList"/>
    <dgm:cxn modelId="{06315E6B-8096-9647-AA23-83A199B200F7}" type="presParOf" srcId="{AB4477C5-CA07-0B40-AC04-1F5F3B5570E4}" destId="{49779324-1107-ED4A-8639-65E49AF7490E}" srcOrd="1" destOrd="0" presId="urn:microsoft.com/office/officeart/2008/layout/LinedList"/>
    <dgm:cxn modelId="{22ACB625-78D5-CD45-9118-2F1B0FCD5649}" type="presParOf" srcId="{49779324-1107-ED4A-8639-65E49AF7490E}" destId="{483E013C-3496-C245-8816-1115C0D9B8B6}" srcOrd="0" destOrd="0" presId="urn:microsoft.com/office/officeart/2008/layout/LinedList"/>
    <dgm:cxn modelId="{40CADFFB-0D76-DB47-B462-F691B0CCDAE0}" type="presParOf" srcId="{49779324-1107-ED4A-8639-65E49AF7490E}" destId="{F1EEB195-97E1-114D-8DDB-30CEBEEC40FE}" srcOrd="1" destOrd="0" presId="urn:microsoft.com/office/officeart/2008/layout/LinedList"/>
    <dgm:cxn modelId="{FBB459A2-8B74-C24E-81E5-7AAE07FF1DB0}" type="presParOf" srcId="{AB4477C5-CA07-0B40-AC04-1F5F3B5570E4}" destId="{CCE2FA2A-839F-C245-BCF8-771F83277777}" srcOrd="2" destOrd="0" presId="urn:microsoft.com/office/officeart/2008/layout/LinedList"/>
    <dgm:cxn modelId="{6A944107-F023-D14E-965C-1425FE7F71B2}" type="presParOf" srcId="{AB4477C5-CA07-0B40-AC04-1F5F3B5570E4}" destId="{2B9993FF-F761-C141-BF10-C28754471CE7}" srcOrd="3" destOrd="0" presId="urn:microsoft.com/office/officeart/2008/layout/LinedList"/>
    <dgm:cxn modelId="{4CD6ECCC-E086-D741-A8DB-D87A8BDB6477}" type="presParOf" srcId="{2B9993FF-F761-C141-BF10-C28754471CE7}" destId="{3525CD0B-4E50-3849-BD54-F4BA87B11853}" srcOrd="0" destOrd="0" presId="urn:microsoft.com/office/officeart/2008/layout/LinedList"/>
    <dgm:cxn modelId="{E191F657-DFF4-2440-84D7-467090062327}" type="presParOf" srcId="{2B9993FF-F761-C141-BF10-C28754471CE7}" destId="{9B4E93C2-4E9F-1E44-A482-8AA8A3590F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F70C0-A2FC-F245-B11D-6BA78C763E81}">
      <dsp:nvSpPr>
        <dsp:cNvPr id="0" name=""/>
        <dsp:cNvSpPr/>
      </dsp:nvSpPr>
      <dsp:spPr>
        <a:xfrm>
          <a:off x="0" y="710"/>
          <a:ext cx="7805698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17FD54-932C-5240-8562-1AD0EDFCEF33}">
      <dsp:nvSpPr>
        <dsp:cNvPr id="0" name=""/>
        <dsp:cNvSpPr/>
      </dsp:nvSpPr>
      <dsp:spPr>
        <a:xfrm>
          <a:off x="0" y="710"/>
          <a:ext cx="7805698" cy="1163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Rozvoj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sociálních</a:t>
          </a:r>
          <a:r>
            <a:rPr lang="en-US" sz="2000" kern="1200" dirty="0">
              <a:solidFill>
                <a:schemeClr val="tx1"/>
              </a:solidFill>
            </a:rPr>
            <a:t> a </a:t>
          </a:r>
          <a:r>
            <a:rPr lang="en-US" sz="2000" kern="1200" dirty="0" err="1">
              <a:solidFill>
                <a:schemeClr val="tx1"/>
              </a:solidFill>
            </a:rPr>
            <a:t>copingových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dovedností</a:t>
          </a:r>
          <a:r>
            <a:rPr lang="en-US" sz="2000" kern="1200" dirty="0">
              <a:solidFill>
                <a:schemeClr val="tx1"/>
              </a:solidFill>
            </a:rPr>
            <a:t>.</a:t>
          </a:r>
          <a:br>
            <a:rPr lang="en-US" sz="2000" kern="1200" dirty="0">
              <a:solidFill>
                <a:schemeClr val="tx1"/>
              </a:solidFill>
            </a:rPr>
          </a:br>
          <a:r>
            <a:rPr lang="en-US" sz="2000" kern="1200" dirty="0" err="1">
              <a:solidFill>
                <a:schemeClr val="tx1"/>
              </a:solidFill>
            </a:rPr>
            <a:t>Všeobecná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primární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prevence</a:t>
          </a:r>
          <a:r>
            <a:rPr lang="en-US" sz="2000" kern="1200" dirty="0">
              <a:solidFill>
                <a:schemeClr val="tx1"/>
              </a:solidFill>
            </a:rPr>
            <a:t>.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0" y="710"/>
        <a:ext cx="7805698" cy="1163202"/>
      </dsp:txXfrm>
    </dsp:sp>
    <dsp:sp modelId="{B1B82922-B3AA-FE46-AFE4-FDDE7C6CD563}">
      <dsp:nvSpPr>
        <dsp:cNvPr id="0" name=""/>
        <dsp:cNvSpPr/>
      </dsp:nvSpPr>
      <dsp:spPr>
        <a:xfrm>
          <a:off x="0" y="1163912"/>
          <a:ext cx="7805698" cy="0"/>
        </a:xfrm>
        <a:prstGeom prst="line">
          <a:avLst/>
        </a:prstGeom>
        <a:gradFill rotWithShape="0">
          <a:gsLst>
            <a:gs pos="0">
              <a:schemeClr val="accent5">
                <a:hueOff val="276562"/>
                <a:satOff val="3140"/>
                <a:lumOff val="2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76562"/>
                <a:satOff val="3140"/>
                <a:lumOff val="2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76562"/>
                <a:satOff val="3140"/>
                <a:lumOff val="2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276562"/>
              <a:satOff val="3140"/>
              <a:lumOff val="2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7B9F72-5B31-A842-956A-268644BA67AC}">
      <dsp:nvSpPr>
        <dsp:cNvPr id="0" name=""/>
        <dsp:cNvSpPr/>
      </dsp:nvSpPr>
      <dsp:spPr>
        <a:xfrm>
          <a:off x="0" y="1163912"/>
          <a:ext cx="7805698" cy="1163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ea typeface="+mn-ea"/>
              <a:cs typeface="+mn-cs"/>
            </a:rPr>
            <a:t>Každé</a:t>
          </a:r>
          <a:r>
            <a:rPr lang="en-US" sz="2000" kern="1200" dirty="0">
              <a:ea typeface="+mn-ea"/>
              <a:cs typeface="+mn-cs"/>
            </a:rPr>
            <a:t> </a:t>
          </a:r>
          <a:r>
            <a:rPr lang="en-US" sz="2000" kern="1200" dirty="0" err="1">
              <a:ea typeface="+mn-ea"/>
              <a:cs typeface="+mn-cs"/>
            </a:rPr>
            <a:t>dítě</a:t>
          </a:r>
          <a:r>
            <a:rPr lang="en-US" sz="2000" kern="1200" dirty="0">
              <a:ea typeface="+mn-ea"/>
              <a:cs typeface="+mn-cs"/>
            </a:rPr>
            <a:t> se </a:t>
          </a:r>
          <a:r>
            <a:rPr lang="en-US" sz="2000" kern="1200" dirty="0" err="1">
              <a:ea typeface="+mn-ea"/>
              <a:cs typeface="+mn-cs"/>
            </a:rPr>
            <a:t>setkává</a:t>
          </a:r>
          <a:r>
            <a:rPr lang="en-US" sz="2000" kern="1200" dirty="0">
              <a:ea typeface="+mn-ea"/>
              <a:cs typeface="+mn-cs"/>
            </a:rPr>
            <a:t> s </a:t>
          </a:r>
          <a:r>
            <a:rPr lang="en-US" sz="2000" kern="1200" dirty="0" err="1">
              <a:ea typeface="+mn-ea"/>
              <a:cs typeface="+mn-cs"/>
            </a:rPr>
            <a:t>obtížnými</a:t>
          </a:r>
          <a:r>
            <a:rPr lang="en-US" sz="2000" kern="1200" dirty="0">
              <a:ea typeface="+mn-ea"/>
              <a:cs typeface="+mn-cs"/>
            </a:rPr>
            <a:t> </a:t>
          </a:r>
          <a:r>
            <a:rPr lang="en-US" sz="2000" kern="1200" dirty="0" err="1">
              <a:ea typeface="+mn-ea"/>
              <a:cs typeface="+mn-cs"/>
            </a:rPr>
            <a:t>situacemi</a:t>
          </a:r>
          <a:r>
            <a:rPr lang="en-US" sz="2000" kern="1200" dirty="0">
              <a:ea typeface="+mn-ea"/>
              <a:cs typeface="+mn-cs"/>
            </a:rPr>
            <a:t>.</a:t>
          </a:r>
          <a:br>
            <a:rPr lang="en-US" sz="2000" kern="1200" dirty="0">
              <a:ea typeface="+mn-ea"/>
              <a:cs typeface="+mn-cs"/>
            </a:rPr>
          </a:br>
          <a:r>
            <a:rPr lang="en-US" sz="2000" kern="1200" dirty="0" err="1">
              <a:ea typeface="+mn-ea"/>
              <a:cs typeface="+mn-cs"/>
            </a:rPr>
            <a:t>Vliv</a:t>
          </a:r>
          <a:r>
            <a:rPr lang="en-US" sz="2000" kern="1200" dirty="0">
              <a:ea typeface="+mn-ea"/>
              <a:cs typeface="+mn-cs"/>
            </a:rPr>
            <a:t> </a:t>
          </a:r>
          <a:r>
            <a:rPr lang="en-US" sz="2000" kern="1200" dirty="0" err="1">
              <a:ea typeface="+mn-ea"/>
              <a:cs typeface="+mn-cs"/>
            </a:rPr>
            <a:t>na</a:t>
          </a:r>
          <a:r>
            <a:rPr lang="en-US" sz="2000" kern="1200" dirty="0">
              <a:ea typeface="+mn-ea"/>
              <a:cs typeface="+mn-cs"/>
            </a:rPr>
            <a:t> </a:t>
          </a:r>
          <a:r>
            <a:rPr lang="en-US" sz="2000" kern="1200" dirty="0" err="1">
              <a:ea typeface="+mn-ea"/>
              <a:cs typeface="+mn-cs"/>
            </a:rPr>
            <a:t>chování</a:t>
          </a:r>
          <a:r>
            <a:rPr lang="en-US" sz="2000" kern="1200" dirty="0">
              <a:ea typeface="+mn-ea"/>
              <a:cs typeface="+mn-cs"/>
            </a:rPr>
            <a:t> a </a:t>
          </a:r>
          <a:r>
            <a:rPr lang="en-US" sz="2000" kern="1200" dirty="0" err="1">
              <a:ea typeface="+mn-ea"/>
              <a:cs typeface="+mn-cs"/>
            </a:rPr>
            <a:t>prospěch</a:t>
          </a:r>
          <a:r>
            <a:rPr lang="en-US" sz="2000" kern="1200" dirty="0">
              <a:ea typeface="+mn-ea"/>
              <a:cs typeface="+mn-cs"/>
            </a:rPr>
            <a:t> </a:t>
          </a:r>
          <a:r>
            <a:rPr lang="en-US" sz="2000" kern="1200" dirty="0" err="1">
              <a:ea typeface="+mn-ea"/>
              <a:cs typeface="+mn-cs"/>
            </a:rPr>
            <a:t>ve</a:t>
          </a:r>
          <a:r>
            <a:rPr lang="en-US" sz="2000" kern="1200" dirty="0">
              <a:ea typeface="+mn-ea"/>
              <a:cs typeface="+mn-cs"/>
            </a:rPr>
            <a:t> </a:t>
          </a:r>
          <a:r>
            <a:rPr lang="en-US" sz="2000" kern="1200" dirty="0" err="1">
              <a:ea typeface="+mn-ea"/>
              <a:cs typeface="+mn-cs"/>
            </a:rPr>
            <a:t>škole</a:t>
          </a:r>
          <a:r>
            <a:rPr lang="en-US" sz="2000" kern="1200" dirty="0">
              <a:ea typeface="+mn-ea"/>
              <a:cs typeface="+mn-cs"/>
            </a:rPr>
            <a:t>.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0" y="1163912"/>
        <a:ext cx="7805698" cy="1163202"/>
      </dsp:txXfrm>
    </dsp:sp>
    <dsp:sp modelId="{CC131374-6EB0-8A4F-9D06-C3F5A72690B1}">
      <dsp:nvSpPr>
        <dsp:cNvPr id="0" name=""/>
        <dsp:cNvSpPr/>
      </dsp:nvSpPr>
      <dsp:spPr>
        <a:xfrm>
          <a:off x="0" y="2327115"/>
          <a:ext cx="7805698" cy="0"/>
        </a:xfrm>
        <a:prstGeom prst="line">
          <a:avLst/>
        </a:prstGeom>
        <a:gradFill rotWithShape="0">
          <a:gsLst>
            <a:gs pos="0">
              <a:schemeClr val="accent5">
                <a:hueOff val="553124"/>
                <a:satOff val="6280"/>
                <a:lumOff val="5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53124"/>
                <a:satOff val="6280"/>
                <a:lumOff val="5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53124"/>
                <a:satOff val="6280"/>
                <a:lumOff val="5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553124"/>
              <a:satOff val="6280"/>
              <a:lumOff val="56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4D2FBA-3AA8-C74F-A691-A27EBCFC09FE}">
      <dsp:nvSpPr>
        <dsp:cNvPr id="0" name=""/>
        <dsp:cNvSpPr/>
      </dsp:nvSpPr>
      <dsp:spPr>
        <a:xfrm>
          <a:off x="0" y="2327115"/>
          <a:ext cx="7805698" cy="1163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/>
            <a:t>Zipyho</a:t>
          </a:r>
          <a:r>
            <a:rPr lang="en-US" sz="2000" b="0" kern="1200" dirty="0"/>
            <a:t> a </a:t>
          </a:r>
          <a:r>
            <a:rPr lang="en-US" sz="2000" b="0" kern="1200" dirty="0" err="1"/>
            <a:t>Jablíkovi</a:t>
          </a:r>
          <a:r>
            <a:rPr lang="en-US" sz="2000" b="0" kern="1200" dirty="0"/>
            <a:t> </a:t>
          </a:r>
          <a:r>
            <a:rPr lang="en-US" sz="2000" b="0" kern="1200" dirty="0" err="1"/>
            <a:t>kamarádi</a:t>
          </a:r>
          <a:r>
            <a:rPr lang="en-US" sz="2000" b="0" kern="1200" dirty="0"/>
            <a:t> </a:t>
          </a:r>
          <a:r>
            <a:rPr lang="en-US" sz="2000" b="0" kern="1200" dirty="0" err="1"/>
            <a:t>učí</a:t>
          </a:r>
          <a:r>
            <a:rPr lang="en-US" sz="2000" b="0" kern="1200" dirty="0"/>
            <a:t> </a:t>
          </a:r>
          <a:r>
            <a:rPr lang="en-US" sz="2000" b="0" kern="1200" dirty="0" err="1"/>
            <a:t>děti</a:t>
          </a:r>
          <a:r>
            <a:rPr lang="en-US" sz="2000" b="0" kern="1200" dirty="0"/>
            <a:t> jak </a:t>
          </a:r>
          <a:r>
            <a:rPr lang="en-US" sz="2000" b="0" kern="1200" dirty="0" err="1"/>
            <a:t>lépe</a:t>
          </a:r>
          <a:r>
            <a:rPr lang="en-US" sz="2000" b="0" kern="1200" dirty="0"/>
            <a:t> </a:t>
          </a:r>
          <a:r>
            <a:rPr lang="en-US" sz="2000" b="0" kern="1200" dirty="0" err="1"/>
            <a:t>těmto</a:t>
          </a:r>
          <a:r>
            <a:rPr lang="en-US" sz="2000" b="0" kern="1200" dirty="0"/>
            <a:t> </a:t>
          </a:r>
          <a:r>
            <a:rPr lang="en-US" sz="2000" b="0" kern="1200" dirty="0" err="1"/>
            <a:t>situacím</a:t>
          </a:r>
          <a:r>
            <a:rPr lang="en-US" sz="2000" b="0" kern="1200" dirty="0"/>
            <a:t> </a:t>
          </a:r>
          <a:r>
            <a:rPr lang="en-US" sz="2000" b="0" kern="1200" dirty="0" err="1"/>
            <a:t>čelit</a:t>
          </a:r>
          <a:r>
            <a:rPr lang="cs-CZ" sz="2000" kern="1200" dirty="0"/>
            <a:t>;</a:t>
          </a:r>
          <a:br>
            <a:rPr lang="en-US" sz="2000" b="0" kern="1200" dirty="0"/>
          </a:br>
          <a:r>
            <a:rPr lang="en-US" sz="2000" b="0" kern="1200" dirty="0"/>
            <a:t>jak </a:t>
          </a:r>
          <a:r>
            <a:rPr lang="en-US" sz="2000" b="0" kern="1200" dirty="0" err="1"/>
            <a:t>zvládat</a:t>
          </a:r>
          <a:r>
            <a:rPr lang="en-US" sz="2000" b="0" kern="1200" dirty="0"/>
            <a:t> </a:t>
          </a:r>
          <a:r>
            <a:rPr lang="en-US" sz="2000" b="0" kern="1200" dirty="0" err="1"/>
            <a:t>emoce</a:t>
          </a:r>
          <a:r>
            <a:rPr lang="en-US" sz="2000" b="0" kern="1200" dirty="0"/>
            <a:t> </a:t>
          </a:r>
          <a:r>
            <a:rPr lang="en-US" sz="2000" b="0" kern="1200" dirty="0" err="1"/>
            <a:t>smutku</a:t>
          </a:r>
          <a:r>
            <a:rPr lang="en-US" sz="2000" b="0" kern="1200" dirty="0"/>
            <a:t>, </a:t>
          </a:r>
          <a:r>
            <a:rPr lang="en-US" sz="2000" b="0" kern="1200" dirty="0" err="1"/>
            <a:t>strachu</a:t>
          </a:r>
          <a:r>
            <a:rPr lang="en-US" sz="2000" b="0" kern="1200" dirty="0"/>
            <a:t>, </a:t>
          </a:r>
          <a:r>
            <a:rPr lang="en-US" sz="2000" b="0" kern="1200" dirty="0" err="1"/>
            <a:t>vzteku</a:t>
          </a:r>
          <a:r>
            <a:rPr lang="en-US" sz="2000" b="0" kern="1200" dirty="0"/>
            <a:t>, </a:t>
          </a:r>
          <a:r>
            <a:rPr lang="en-US" sz="2000" b="0" kern="1200" dirty="0" err="1"/>
            <a:t>psychické</a:t>
          </a:r>
          <a:r>
            <a:rPr lang="en-US" sz="2000" b="0" kern="1200" dirty="0"/>
            <a:t> </a:t>
          </a:r>
          <a:r>
            <a:rPr lang="en-US" sz="2000" b="0" kern="1200" dirty="0" err="1"/>
            <a:t>nepohody</a:t>
          </a:r>
          <a:r>
            <a:rPr lang="cs-CZ" sz="2000" kern="1200" dirty="0"/>
            <a:t>;</a:t>
          </a:r>
          <a:br>
            <a:rPr lang="en-US" sz="2000" b="0" kern="1200" dirty="0"/>
          </a:br>
          <a:r>
            <a:rPr lang="en-US" sz="2000" b="0" kern="1200" dirty="0"/>
            <a:t>jak se </a:t>
          </a:r>
          <a:r>
            <a:rPr lang="en-US" sz="2000" b="0" kern="1200" dirty="0" err="1"/>
            <a:t>vyrovnat</a:t>
          </a:r>
          <a:r>
            <a:rPr lang="en-US" sz="2000" b="0" kern="1200" dirty="0"/>
            <a:t> se </a:t>
          </a:r>
          <a:r>
            <a:rPr lang="en-US" sz="2000" b="0" kern="1200" dirty="0" err="1"/>
            <a:t>změnou</a:t>
          </a:r>
          <a:r>
            <a:rPr lang="en-US" sz="2000" b="0" kern="1200" dirty="0"/>
            <a:t> a </a:t>
          </a:r>
          <a:r>
            <a:rPr lang="en-US" sz="2000" b="0" kern="1200" dirty="0" err="1"/>
            <a:t>ztrátou</a:t>
          </a:r>
          <a:r>
            <a:rPr lang="cs-CZ" sz="2000" kern="1200" dirty="0"/>
            <a:t>;</a:t>
          </a:r>
          <a:r>
            <a:rPr lang="en-US" sz="2000" b="0" kern="1200" dirty="0"/>
            <a:t> jak </a:t>
          </a:r>
          <a:r>
            <a:rPr lang="en-US" sz="2000" b="0" kern="1200" dirty="0" err="1"/>
            <a:t>spolupracovat</a:t>
          </a:r>
          <a:r>
            <a:rPr lang="en-US" sz="2000" b="0" kern="1200" dirty="0"/>
            <a:t> a </a:t>
          </a:r>
          <a:r>
            <a:rPr lang="en-US" sz="2000" b="0" kern="1200" dirty="0" err="1"/>
            <a:t>řešit</a:t>
          </a:r>
          <a:r>
            <a:rPr lang="en-US" sz="2000" b="0" kern="1200" dirty="0"/>
            <a:t> </a:t>
          </a:r>
          <a:r>
            <a:rPr lang="en-US" sz="2000" b="0" kern="1200" dirty="0" err="1"/>
            <a:t>konflikty</a:t>
          </a:r>
          <a:r>
            <a:rPr lang="en-US" sz="2000" b="0" kern="1200" dirty="0"/>
            <a:t>.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0" y="2327115"/>
        <a:ext cx="7805698" cy="1163202"/>
      </dsp:txXfrm>
    </dsp:sp>
    <dsp:sp modelId="{04DB1EDE-C1B6-8A44-8E01-30B90FC459D9}">
      <dsp:nvSpPr>
        <dsp:cNvPr id="0" name=""/>
        <dsp:cNvSpPr/>
      </dsp:nvSpPr>
      <dsp:spPr>
        <a:xfrm>
          <a:off x="0" y="3490317"/>
          <a:ext cx="7805698" cy="0"/>
        </a:xfrm>
        <a:prstGeom prst="line">
          <a:avLst/>
        </a:prstGeom>
        <a:gradFill rotWithShape="0">
          <a:gsLst>
            <a:gs pos="0">
              <a:schemeClr val="accent5">
                <a:hueOff val="829686"/>
                <a:satOff val="9421"/>
                <a:lumOff val="8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29686"/>
                <a:satOff val="9421"/>
                <a:lumOff val="8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29686"/>
                <a:satOff val="9421"/>
                <a:lumOff val="8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829686"/>
              <a:satOff val="9421"/>
              <a:lumOff val="852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0FD114-BF67-A94F-BD53-F26D8325675A}">
      <dsp:nvSpPr>
        <dsp:cNvPr id="0" name=""/>
        <dsp:cNvSpPr/>
      </dsp:nvSpPr>
      <dsp:spPr>
        <a:xfrm>
          <a:off x="0" y="3490317"/>
          <a:ext cx="7805698" cy="1163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/>
            <a:t>Proškolený</a:t>
          </a:r>
          <a:r>
            <a:rPr lang="en-US" sz="2000" b="0" kern="1200" dirty="0"/>
            <a:t> </a:t>
          </a:r>
          <a:r>
            <a:rPr lang="en-US" sz="2000" b="0" kern="1200" dirty="0" err="1"/>
            <a:t>pedagog</a:t>
          </a:r>
          <a:r>
            <a:rPr lang="en-US" sz="2000" b="0" kern="1200" dirty="0"/>
            <a:t> </a:t>
          </a:r>
          <a:r>
            <a:rPr lang="en-US" sz="2000" b="0" kern="1200" dirty="0" err="1"/>
            <a:t>pracuje</a:t>
          </a:r>
          <a:r>
            <a:rPr lang="en-US" sz="2000" b="0" kern="1200" dirty="0"/>
            <a:t> se </a:t>
          </a:r>
          <a:r>
            <a:rPr lang="en-US" sz="2000" b="0" kern="1200" dirty="0" err="1"/>
            <a:t>svou</a:t>
          </a:r>
          <a:r>
            <a:rPr lang="en-US" sz="2000" b="0" kern="1200" dirty="0"/>
            <a:t> </a:t>
          </a:r>
          <a:r>
            <a:rPr lang="en-US" sz="2000" b="0" kern="1200" dirty="0" err="1"/>
            <a:t>třídou</a:t>
          </a:r>
          <a:r>
            <a:rPr lang="en-US" sz="2000" b="0" kern="1200" dirty="0"/>
            <a:t> v </a:t>
          </a:r>
          <a:r>
            <a:rPr lang="en-US" sz="2000" b="0" kern="1200" dirty="0" err="1"/>
            <a:t>průběhu</a:t>
          </a:r>
          <a:r>
            <a:rPr lang="en-US" sz="2000" b="0" kern="1200" dirty="0"/>
            <a:t> 1 </a:t>
          </a:r>
          <a:r>
            <a:rPr lang="en-US" sz="2000" b="0" kern="1200" dirty="0" err="1"/>
            <a:t>školního</a:t>
          </a:r>
          <a:r>
            <a:rPr lang="en-US" sz="2000" b="0" kern="1200" dirty="0"/>
            <a:t> </a:t>
          </a:r>
          <a:r>
            <a:rPr lang="en-US" sz="2000" b="0" kern="1200" dirty="0" err="1"/>
            <a:t>roku</a:t>
          </a:r>
          <a:r>
            <a:rPr lang="en-US" sz="2000" b="0" kern="1200" dirty="0"/>
            <a:t>, 24 </a:t>
          </a:r>
          <a:r>
            <a:rPr lang="en-US" sz="2000" b="0" kern="1200" dirty="0" err="1"/>
            <a:t>interaktivních</a:t>
          </a:r>
          <a:r>
            <a:rPr lang="en-US" sz="2000" b="0" kern="1200" dirty="0"/>
            <a:t> </a:t>
          </a:r>
          <a:r>
            <a:rPr lang="en-US" sz="2000" b="0" kern="1200" dirty="0" err="1"/>
            <a:t>lekcí</a:t>
          </a:r>
          <a:r>
            <a:rPr lang="en-US" sz="2000" b="0" kern="1200" dirty="0"/>
            <a:t>.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0" y="3490317"/>
        <a:ext cx="7805698" cy="1163202"/>
      </dsp:txXfrm>
    </dsp:sp>
    <dsp:sp modelId="{416C8D48-5E97-574C-A424-6B713C63FAC7}">
      <dsp:nvSpPr>
        <dsp:cNvPr id="0" name=""/>
        <dsp:cNvSpPr/>
      </dsp:nvSpPr>
      <dsp:spPr>
        <a:xfrm>
          <a:off x="0" y="4653520"/>
          <a:ext cx="7805698" cy="0"/>
        </a:xfrm>
        <a:prstGeom prst="line">
          <a:avLst/>
        </a:prstGeom>
        <a:gradFill rotWithShape="0">
          <a:gsLst>
            <a:gs pos="0">
              <a:schemeClr val="accent5">
                <a:hueOff val="1106248"/>
                <a:satOff val="12561"/>
                <a:lumOff val="113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06248"/>
                <a:satOff val="12561"/>
                <a:lumOff val="113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06248"/>
                <a:satOff val="12561"/>
                <a:lumOff val="113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106248"/>
              <a:satOff val="12561"/>
              <a:lumOff val="1137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313064-33B1-564A-A241-E13A811FAD2F}">
      <dsp:nvSpPr>
        <dsp:cNvPr id="0" name=""/>
        <dsp:cNvSpPr/>
      </dsp:nvSpPr>
      <dsp:spPr>
        <a:xfrm>
          <a:off x="0" y="4653520"/>
          <a:ext cx="7805698" cy="1163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/>
            <a:t>Systematické</a:t>
          </a:r>
          <a:r>
            <a:rPr lang="en-US" sz="2000" b="0" kern="1200" dirty="0"/>
            <a:t> </a:t>
          </a:r>
          <a:r>
            <a:rPr lang="en-US" sz="2000" b="0" kern="1200" dirty="0" err="1"/>
            <a:t>působení</a:t>
          </a:r>
          <a:r>
            <a:rPr lang="en-US" sz="2000" b="0" kern="1200" dirty="0"/>
            <a:t> a </a:t>
          </a:r>
          <a:r>
            <a:rPr lang="en-US" sz="2000" b="0" kern="1200" dirty="0" err="1"/>
            <a:t>upevnění</a:t>
          </a:r>
          <a:r>
            <a:rPr lang="en-US" sz="2000" b="0" kern="1200" dirty="0"/>
            <a:t> </a:t>
          </a:r>
          <a:r>
            <a:rPr lang="en-US" sz="2000" b="0" kern="1200" dirty="0" err="1"/>
            <a:t>dovedností</a:t>
          </a:r>
          <a:r>
            <a:rPr lang="en-US" sz="2000" b="0" kern="1200" dirty="0"/>
            <a:t> v </a:t>
          </a:r>
          <a:r>
            <a:rPr lang="en-US" sz="2000" b="0" kern="1200" dirty="0" err="1"/>
            <a:t>předškolním</a:t>
          </a:r>
          <a:r>
            <a:rPr lang="en-US" sz="2000" b="0" kern="1200" dirty="0"/>
            <a:t> a </a:t>
          </a:r>
          <a:r>
            <a:rPr lang="en-US" sz="2000" b="0" kern="1200" dirty="0" err="1"/>
            <a:t>mladším</a:t>
          </a:r>
          <a:r>
            <a:rPr lang="en-US" sz="2000" b="0" kern="1200" dirty="0"/>
            <a:t> </a:t>
          </a:r>
          <a:r>
            <a:rPr lang="en-US" sz="2000" b="0" kern="1200" dirty="0" err="1"/>
            <a:t>školním</a:t>
          </a:r>
          <a:r>
            <a:rPr lang="en-US" sz="2000" b="0" kern="1200" dirty="0"/>
            <a:t> </a:t>
          </a:r>
          <a:r>
            <a:rPr lang="en-US" sz="2000" b="0" kern="1200" dirty="0" err="1"/>
            <a:t>věku</a:t>
          </a:r>
          <a:r>
            <a:rPr lang="en-US" sz="2000" b="0" kern="1200" dirty="0"/>
            <a:t> </a:t>
          </a:r>
          <a:r>
            <a:rPr lang="en-US" sz="2000" b="0" kern="1200" dirty="0" err="1"/>
            <a:t>může</a:t>
          </a:r>
          <a:r>
            <a:rPr lang="en-US" sz="2000" b="0" kern="1200" dirty="0"/>
            <a:t> </a:t>
          </a:r>
          <a:r>
            <a:rPr lang="en-US" sz="2000" b="0" kern="1200" dirty="0" err="1"/>
            <a:t>pomoci</a:t>
          </a:r>
          <a:r>
            <a:rPr lang="en-US" sz="2000" b="0" kern="1200" dirty="0"/>
            <a:t> </a:t>
          </a:r>
          <a:r>
            <a:rPr lang="en-US" sz="2000" b="0" kern="1200" dirty="0" err="1"/>
            <a:t>lépe</a:t>
          </a:r>
          <a:r>
            <a:rPr lang="en-US" sz="2000" b="0" kern="1200" dirty="0"/>
            <a:t> </a:t>
          </a:r>
          <a:r>
            <a:rPr lang="en-US" sz="2000" b="0" kern="1200" dirty="0" err="1"/>
            <a:t>zvládat</a:t>
          </a:r>
          <a:r>
            <a:rPr lang="en-US" sz="2000" b="0" kern="1200" dirty="0"/>
            <a:t> </a:t>
          </a:r>
          <a:r>
            <a:rPr lang="en-US" sz="2000" b="0" kern="1200" dirty="0" err="1"/>
            <a:t>obtížné</a:t>
          </a:r>
          <a:r>
            <a:rPr lang="en-US" sz="2000" b="0" kern="1200" dirty="0"/>
            <a:t> </a:t>
          </a:r>
          <a:r>
            <a:rPr lang="en-US" sz="2000" b="0" kern="1200" dirty="0" err="1"/>
            <a:t>situace</a:t>
          </a:r>
          <a:r>
            <a:rPr lang="en-US" sz="2000" b="0" kern="1200" dirty="0"/>
            <a:t> </a:t>
          </a:r>
          <a:r>
            <a:rPr lang="en-US" sz="2000" b="0" kern="1200" dirty="0" err="1"/>
            <a:t>i</a:t>
          </a:r>
          <a:r>
            <a:rPr lang="en-US" sz="2000" b="0" kern="1200" dirty="0"/>
            <a:t> v adolescence a </a:t>
          </a:r>
          <a:r>
            <a:rPr lang="en-US" sz="2000" b="0" kern="1200" dirty="0" err="1"/>
            <a:t>dospělosti</a:t>
          </a:r>
          <a:r>
            <a:rPr lang="en-US" sz="2000" b="0" kern="1200" dirty="0"/>
            <a:t>.</a:t>
          </a:r>
        </a:p>
      </dsp:txBody>
      <dsp:txXfrm>
        <a:off x="0" y="4653520"/>
        <a:ext cx="7805698" cy="1163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ADE03-DF40-894E-B90E-69B3BD3C5BF2}">
      <dsp:nvSpPr>
        <dsp:cNvPr id="0" name=""/>
        <dsp:cNvSpPr/>
      </dsp:nvSpPr>
      <dsp:spPr>
        <a:xfrm>
          <a:off x="0" y="0"/>
          <a:ext cx="5898776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3E013C-3496-C245-8816-1115C0D9B8B6}">
      <dsp:nvSpPr>
        <dsp:cNvPr id="0" name=""/>
        <dsp:cNvSpPr/>
      </dsp:nvSpPr>
      <dsp:spPr>
        <a:xfrm>
          <a:off x="0" y="0"/>
          <a:ext cx="5898776" cy="2627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Program čerpá z přístupů pozitivní psychologie, kognitivně-behaviorální terapie a </a:t>
          </a:r>
          <a:r>
            <a:rPr lang="cs-CZ" sz="25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mindfulness</a:t>
          </a:r>
          <a:r>
            <a:rPr lang="cs-CZ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, aby dětem poskytl dovednosti k posílení jejich silných stránek, ovládání silných emocí a přeformulování navyklých neadaptivních způsobů myšlení.</a:t>
          </a:r>
          <a:endParaRPr lang="en-US" sz="2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0"/>
        <a:ext cx="5898776" cy="2627683"/>
      </dsp:txXfrm>
    </dsp:sp>
    <dsp:sp modelId="{CCE2FA2A-839F-C245-BCF8-771F83277777}">
      <dsp:nvSpPr>
        <dsp:cNvPr id="0" name=""/>
        <dsp:cNvSpPr/>
      </dsp:nvSpPr>
      <dsp:spPr>
        <a:xfrm>
          <a:off x="0" y="2627683"/>
          <a:ext cx="5898776" cy="0"/>
        </a:xfrm>
        <a:prstGeom prst="line">
          <a:avLst/>
        </a:prstGeom>
        <a:gradFill rotWithShape="0">
          <a:gsLst>
            <a:gs pos="0">
              <a:schemeClr val="accent5">
                <a:hueOff val="1106248"/>
                <a:satOff val="12561"/>
                <a:lumOff val="113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06248"/>
                <a:satOff val="12561"/>
                <a:lumOff val="113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06248"/>
                <a:satOff val="12561"/>
                <a:lumOff val="113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106248"/>
              <a:satOff val="12561"/>
              <a:lumOff val="1137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25CD0B-4E50-3849-BD54-F4BA87B11853}">
      <dsp:nvSpPr>
        <dsp:cNvPr id="0" name=""/>
        <dsp:cNvSpPr/>
      </dsp:nvSpPr>
      <dsp:spPr>
        <a:xfrm>
          <a:off x="0" y="2627683"/>
          <a:ext cx="5898776" cy="2627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Z </a:t>
          </a:r>
          <a:r>
            <a:rPr lang="en-US" sz="2500" kern="1200" dirty="0" err="1"/>
            <a:t>metodiky</a:t>
          </a:r>
          <a:r>
            <a:rPr lang="en-US" sz="2500" kern="1200" dirty="0"/>
            <a:t> </a:t>
          </a:r>
          <a:r>
            <a:rPr lang="en-US" sz="2500" kern="1200" dirty="0" err="1"/>
            <a:t>mohou</a:t>
          </a:r>
          <a:r>
            <a:rPr lang="en-US" sz="2500" kern="1200" dirty="0"/>
            <a:t> </a:t>
          </a:r>
          <a:r>
            <a:rPr lang="en-US" sz="2500" kern="1200" dirty="0" err="1"/>
            <a:t>profitovat</a:t>
          </a:r>
          <a:r>
            <a:rPr lang="en-US" sz="2500" kern="1200" dirty="0"/>
            <a:t> </a:t>
          </a:r>
          <a:r>
            <a:rPr lang="en-US" sz="2500" kern="1200" dirty="0" err="1"/>
            <a:t>všechny</a:t>
          </a:r>
          <a:r>
            <a:rPr lang="en-US" sz="2500" kern="1200" dirty="0"/>
            <a:t> </a:t>
          </a:r>
          <a:r>
            <a:rPr lang="en-US" sz="2500" kern="1200" dirty="0" err="1"/>
            <a:t>děti</a:t>
          </a:r>
          <a:r>
            <a:rPr lang="en-US" sz="2500" kern="1200" dirty="0"/>
            <a:t>. </a:t>
          </a:r>
          <a:r>
            <a:rPr lang="cs-CZ" sz="2500" kern="1200" dirty="0"/>
            <a:t>Velmi přínosné pro děti, které zažívaly symptomy deprese a úzkosti – absolvováním programu došlo ke snížení výskytu a závažnosti obtíží.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hlinkClick xmlns:r="http://schemas.openxmlformats.org/officeDocument/2006/relationships" r:id="rId1"/>
            </a:rPr>
            <a:t>www.zipyhokamaradi.cz</a:t>
          </a:r>
          <a:endParaRPr lang="en-US" sz="2500" kern="1200" dirty="0"/>
        </a:p>
      </dsp:txBody>
      <dsp:txXfrm>
        <a:off x="0" y="2627683"/>
        <a:ext cx="5898776" cy="2627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00DDC943-0654-0449-9068-C29A26DD0C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B88914-7574-0E4E-BDDB-6BBA0F84E4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B490A-83CD-AD47-B76D-CCA3CB1E00F8}" type="datetimeFigureOut">
              <a:rPr lang="cs-CZ" smtClean="0"/>
              <a:pPr/>
              <a:t>18.10.2024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CB627B-D3E6-9442-8C9B-80CC867321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CD82B3B-ECDF-484A-9C94-1241E1EBEC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A5872-FD7F-B34F-A579-E96722FDF3D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871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64F94-6AC4-3E46-A908-57B7A513D14E}" type="datetimeFigureOut">
              <a:rPr lang="cs-CZ" smtClean="0"/>
              <a:pPr/>
              <a:t>18.10.2024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30A79-CE86-CE4A-8CBB-889780E973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308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30A79-CE86-CE4A-8CBB-889780E9737E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1398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30A79-CE86-CE4A-8CBB-889780E9737E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46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30A79-CE86-CE4A-8CBB-889780E9737E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323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30A79-CE86-CE4A-8CBB-889780E9737E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964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1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17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op and Sub Bottom Right">
  <p:cSld name="Title Top and Sub Bottom Righ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64927" y="285749"/>
            <a:ext cx="10588873" cy="3011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2238375" y="6169024"/>
            <a:ext cx="9505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661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8E4745C-D8B0-4E36-B7AB-77E675A5EC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342" t="28018" r="15299" b="36213"/>
          <a:stretch/>
        </p:blipFill>
        <p:spPr>
          <a:xfrm>
            <a:off x="10800043" y="6176963"/>
            <a:ext cx="937689" cy="48357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614D586-6462-44AE-98F6-EB5031092F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2843" y="6207735"/>
            <a:ext cx="331177" cy="33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5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3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1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2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7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1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1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cpp@csspraha.cz" TargetMode="External"/><Relationship Id="rId2" Type="http://schemas.openxmlformats.org/officeDocument/2006/relationships/hyperlink" Target="http://www.prevence-praha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ana.gricova@csspraha.cz" TargetMode="External"/><Relationship Id="rId4" Type="http://schemas.openxmlformats.org/officeDocument/2006/relationships/hyperlink" Target="mailto:Jan.zufnicek@csspraha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FE466B99-FCB6-A04C-8047-4E7CA35DF7FA}"/>
              </a:ext>
            </a:extLst>
          </p:cNvPr>
          <p:cNvSpPr txBox="1">
            <a:spLocks/>
          </p:cNvSpPr>
          <p:nvPr/>
        </p:nvSpPr>
        <p:spPr>
          <a:xfrm>
            <a:off x="6517975" y="474656"/>
            <a:ext cx="6068472" cy="29314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endParaRPr lang="en-US" sz="4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l">
              <a:spcAft>
                <a:spcPts val="600"/>
              </a:spcAft>
            </a:pPr>
            <a:r>
              <a:rPr lang="en-US" sz="4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Projekty</a:t>
            </a: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zaměřené</a:t>
            </a: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l">
              <a:spcAft>
                <a:spcPts val="600"/>
              </a:spcAft>
            </a:pPr>
            <a:r>
              <a:rPr lang="en-US" sz="4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duševní</a:t>
            </a: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zdraví</a:t>
            </a: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dětí</a:t>
            </a:r>
            <a:endParaRPr lang="en-US" sz="4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l">
              <a:spcAft>
                <a:spcPts val="600"/>
              </a:spcAft>
            </a:pP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15D2C7B-08D2-E241-8823-A9951A2C7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00" y="517910"/>
            <a:ext cx="5544753" cy="206542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6CA2BDF1-E38E-434C-A105-73E46AA7A5A3}"/>
              </a:ext>
            </a:extLst>
          </p:cNvPr>
          <p:cNvSpPr txBox="1">
            <a:spLocks/>
          </p:cNvSpPr>
          <p:nvPr/>
        </p:nvSpPr>
        <p:spPr>
          <a:xfrm>
            <a:off x="6517975" y="3841138"/>
            <a:ext cx="4454825" cy="12909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en-US" sz="1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Centrum </a:t>
            </a:r>
            <a:r>
              <a:rPr lang="en-US" sz="1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sociální</a:t>
            </a:r>
            <a:r>
              <a:rPr lang="en-US" sz="1600" b="1" dirty="0" err="1">
                <a:solidFill>
                  <a:schemeClr val="bg1"/>
                </a:solidFill>
              </a:rPr>
              <a:t>ch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služeb</a:t>
            </a:r>
            <a:r>
              <a:rPr lang="en-US" sz="1600" b="1" dirty="0">
                <a:solidFill>
                  <a:schemeClr val="bg1"/>
                </a:solidFill>
              </a:rPr>
              <a:t> Praha, odd. </a:t>
            </a:r>
            <a:r>
              <a:rPr lang="en-US" sz="1600" b="1" dirty="0" err="1">
                <a:solidFill>
                  <a:schemeClr val="bg1"/>
                </a:solidFill>
              </a:rPr>
              <a:t>Pražské</a:t>
            </a:r>
            <a:r>
              <a:rPr lang="en-US" sz="1600" b="1" dirty="0">
                <a:solidFill>
                  <a:schemeClr val="bg1"/>
                </a:solidFill>
              </a:rPr>
              <a:t> centrum </a:t>
            </a:r>
            <a:r>
              <a:rPr lang="en-US" sz="1600" b="1" dirty="0" err="1">
                <a:solidFill>
                  <a:schemeClr val="bg1"/>
                </a:solidFill>
              </a:rPr>
              <a:t>primární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prevence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ve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spolupráci</a:t>
            </a:r>
            <a:r>
              <a:rPr lang="en-US" sz="1600" b="1" dirty="0">
                <a:solidFill>
                  <a:schemeClr val="bg1"/>
                </a:solidFill>
              </a:rPr>
              <a:t> s </a:t>
            </a:r>
            <a:r>
              <a:rPr lang="cs-CZ" sz="1600" b="1" dirty="0">
                <a:solidFill>
                  <a:schemeClr val="bg1"/>
                </a:solidFill>
              </a:rPr>
              <a:t>1. LF UK, </a:t>
            </a:r>
            <a:r>
              <a:rPr lang="en-US" sz="1600" b="1" dirty="0">
                <a:solidFill>
                  <a:schemeClr val="bg1"/>
                </a:solidFill>
              </a:rPr>
              <a:t>E-clinic, </a:t>
            </a:r>
            <a:r>
              <a:rPr lang="en-US" sz="1600" b="1" dirty="0" err="1">
                <a:solidFill>
                  <a:schemeClr val="bg1"/>
                </a:solidFill>
              </a:rPr>
              <a:t>z.ú</a:t>
            </a:r>
            <a:r>
              <a:rPr lang="en-US" sz="1600" b="1" dirty="0">
                <a:solidFill>
                  <a:schemeClr val="bg1"/>
                </a:solidFill>
              </a:rPr>
              <a:t>.</a:t>
            </a:r>
            <a:r>
              <a:rPr lang="cs-CZ" sz="1600" b="1" dirty="0">
                <a:solidFill>
                  <a:schemeClr val="bg1"/>
                </a:solidFill>
              </a:rPr>
              <a:t>, Aisis, </a:t>
            </a:r>
            <a:r>
              <a:rPr lang="cs-CZ" sz="1600" b="1" dirty="0" err="1">
                <a:solidFill>
                  <a:schemeClr val="bg1"/>
                </a:solidFill>
              </a:rPr>
              <a:t>z.ú</a:t>
            </a:r>
            <a:r>
              <a:rPr lang="cs-CZ" sz="1600" b="1" dirty="0">
                <a:solidFill>
                  <a:schemeClr val="bg1"/>
                </a:solidFill>
              </a:rPr>
              <a:t>.</a:t>
            </a:r>
            <a:r>
              <a:rPr lang="en-US" sz="1600" b="1" dirty="0">
                <a:solidFill>
                  <a:schemeClr val="bg1"/>
                </a:solidFill>
              </a:rPr>
              <a:t> a  </a:t>
            </a:r>
            <a:r>
              <a:rPr lang="en-US" sz="1600" b="1" dirty="0" err="1">
                <a:solidFill>
                  <a:schemeClr val="bg1"/>
                </a:solidFill>
              </a:rPr>
              <a:t>další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partne</a:t>
            </a:r>
            <a:r>
              <a:rPr lang="cs-CZ" sz="1600" b="1" dirty="0" err="1">
                <a:solidFill>
                  <a:schemeClr val="bg1"/>
                </a:solidFill>
              </a:rPr>
              <a:t>ři</a:t>
            </a:r>
            <a:endParaRPr lang="en-US" sz="1600" i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12D62C4-E947-4D4F-AC9A-5A26B63D0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189" y="2739737"/>
            <a:ext cx="1669272" cy="167478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FC073A3-EE51-4B87-8545-04BB63A73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88" y="2583330"/>
            <a:ext cx="1905000" cy="19050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8F0F3FC-6B98-4109-8698-0849FD98B2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488" y="4538049"/>
            <a:ext cx="3271520" cy="11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90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Zástupný obsah 2">
            <a:extLst>
              <a:ext uri="{FF2B5EF4-FFF2-40B4-BE49-F238E27FC236}">
                <a16:creationId xmlns:a16="http://schemas.microsoft.com/office/drawing/2014/main" id="{D1AFA08F-4C65-F04A-914B-93177BCBDD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0873686"/>
              </p:ext>
            </p:extLst>
          </p:nvPr>
        </p:nvGraphicFramePr>
        <p:xfrm>
          <a:off x="4037814" y="395108"/>
          <a:ext cx="7805698" cy="5817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Nadpis 1">
            <a:extLst>
              <a:ext uri="{FF2B5EF4-FFF2-40B4-BE49-F238E27FC236}">
                <a16:creationId xmlns:a16="http://schemas.microsoft.com/office/drawing/2014/main" id="{C77F2BE6-F306-DC4C-9316-58F054E6A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7" y="634815"/>
            <a:ext cx="3995857" cy="1095787"/>
          </a:xfrm>
        </p:spPr>
        <p:txBody>
          <a:bodyPr anchor="b">
            <a:noAutofit/>
          </a:bodyPr>
          <a:lstStyle/>
          <a:p>
            <a:pPr algn="ctr"/>
            <a:r>
              <a:rPr lang="cs-CZ" sz="1800" dirty="0"/>
              <a:t>Metodiky pro pedagogické pracovníky</a:t>
            </a:r>
            <a:br>
              <a:rPr lang="cs-CZ" sz="1800" dirty="0"/>
            </a:br>
            <a:r>
              <a:rPr lang="cs-CZ" sz="1800" b="1" dirty="0" err="1"/>
              <a:t>Zipyho</a:t>
            </a:r>
            <a:r>
              <a:rPr lang="cs-CZ" sz="1800" b="1" dirty="0"/>
              <a:t> kamarádi </a:t>
            </a:r>
            <a:br>
              <a:rPr lang="cs-CZ" sz="1800" dirty="0"/>
            </a:br>
            <a:r>
              <a:rPr lang="cs-CZ" sz="1800" dirty="0"/>
              <a:t>pro práci s dětmi ve věku 5 - 7 let</a:t>
            </a:r>
            <a:br>
              <a:rPr lang="cs-CZ" sz="1800" dirty="0"/>
            </a:br>
            <a:br>
              <a:rPr lang="cs-CZ" sz="1800" dirty="0"/>
            </a:br>
            <a:br>
              <a:rPr lang="cs-CZ" sz="1800" dirty="0"/>
            </a:br>
            <a:endParaRPr lang="cs-CZ" sz="1800" dirty="0"/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3A7E78FC-0D6A-C944-AD10-82494DB17CB6}"/>
              </a:ext>
            </a:extLst>
          </p:cNvPr>
          <p:cNvSpPr txBox="1">
            <a:spLocks/>
          </p:cNvSpPr>
          <p:nvPr/>
        </p:nvSpPr>
        <p:spPr>
          <a:xfrm>
            <a:off x="422694" y="3506601"/>
            <a:ext cx="3615120" cy="10957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800" b="1" dirty="0" err="1"/>
              <a:t>Jablíkovi</a:t>
            </a:r>
            <a:r>
              <a:rPr lang="cs-CZ" sz="1800" b="1" dirty="0"/>
              <a:t> kamarádi </a:t>
            </a:r>
            <a:br>
              <a:rPr lang="cs-CZ" sz="1800" dirty="0"/>
            </a:br>
            <a:r>
              <a:rPr lang="cs-CZ" sz="1800" dirty="0"/>
              <a:t>pro práci s dětmi ve věku 7 - 9 let</a:t>
            </a:r>
            <a:br>
              <a:rPr lang="cs-CZ" sz="1800" dirty="0"/>
            </a:br>
            <a:br>
              <a:rPr lang="cs-CZ" sz="1800" dirty="0"/>
            </a:br>
            <a:endParaRPr lang="cs-CZ" sz="1800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28631EF-9580-A745-9AAE-EC2E664A07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5815" y="1184101"/>
            <a:ext cx="1868878" cy="2244899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C8EF9CE3-CE25-474A-9DC2-0F24AA2606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4664" y="4278507"/>
            <a:ext cx="1881980" cy="234514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3F88731-BB1C-914A-8540-984AB428EE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8488" y="5918278"/>
            <a:ext cx="748791" cy="75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2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adpis 1">
            <a:extLst>
              <a:ext uri="{FF2B5EF4-FFF2-40B4-BE49-F238E27FC236}">
                <a16:creationId xmlns:a16="http://schemas.microsoft.com/office/drawing/2014/main" id="{C77F2BE6-F306-DC4C-9316-58F054E6A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75" y="3677920"/>
            <a:ext cx="3995857" cy="487680"/>
          </a:xfr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r>
              <a:rPr lang="cs-CZ" sz="2000" b="1" dirty="0"/>
              <a:t>SPARK </a:t>
            </a:r>
            <a:r>
              <a:rPr lang="cs-CZ" sz="2000" b="1" dirty="0" err="1"/>
              <a:t>Resilience</a:t>
            </a:r>
            <a:r>
              <a:rPr lang="cs-CZ" sz="2000" b="1" dirty="0"/>
              <a:t> 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pro poradenské pracovníky</a:t>
            </a:r>
            <a:br>
              <a:rPr lang="cs-CZ" sz="2000" dirty="0"/>
            </a:br>
            <a:r>
              <a:rPr lang="cs-CZ" sz="2000" dirty="0"/>
              <a:t>pro práci s dětmi ve věku 10 – 15 let</a:t>
            </a:r>
            <a:br>
              <a:rPr lang="cs-CZ" sz="2000" dirty="0"/>
            </a:br>
            <a:r>
              <a:rPr lang="cs-CZ" sz="2000" dirty="0"/>
              <a:t>skupiny 10 -15 dětí</a:t>
            </a:r>
            <a:br>
              <a:rPr lang="cs-CZ" sz="2000" dirty="0"/>
            </a:br>
            <a:r>
              <a:rPr lang="cs-CZ" sz="2000" dirty="0"/>
              <a:t>10 lekcí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2009: autorky </a:t>
            </a:r>
            <a:r>
              <a:rPr lang="cs-CZ" sz="2000" dirty="0" err="1"/>
              <a:t>Boniwell</a:t>
            </a:r>
            <a:r>
              <a:rPr lang="cs-CZ" sz="2000" dirty="0"/>
              <a:t>, Ryan. 2021: adaptováno </a:t>
            </a:r>
            <a:r>
              <a:rPr lang="cs-CZ" sz="2000" dirty="0" err="1"/>
              <a:t>Partnership</a:t>
            </a:r>
            <a:r>
              <a:rPr lang="cs-CZ" sz="2000" dirty="0"/>
              <a:t> for </a:t>
            </a:r>
            <a:r>
              <a:rPr lang="cs-CZ" sz="2000" dirty="0" err="1"/>
              <a:t>Children</a:t>
            </a:r>
            <a:br>
              <a:rPr lang="cs-CZ" sz="2000" dirty="0"/>
            </a:br>
            <a:br>
              <a:rPr lang="cs-CZ" sz="2000" dirty="0"/>
            </a:br>
            <a:endParaRPr lang="cs-CZ" sz="2000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6CF3389-6091-6345-A672-E339AC6F9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75" y="3507100"/>
            <a:ext cx="4453958" cy="2446426"/>
          </a:xfrm>
          <a:prstGeom prst="rect">
            <a:avLst/>
          </a:prstGeom>
        </p:spPr>
      </p:pic>
      <p:graphicFrame>
        <p:nvGraphicFramePr>
          <p:cNvPr id="14" name="Zástupný obsah 2">
            <a:extLst>
              <a:ext uri="{FF2B5EF4-FFF2-40B4-BE49-F238E27FC236}">
                <a16:creationId xmlns:a16="http://schemas.microsoft.com/office/drawing/2014/main" id="{724AB847-0456-C04C-AD1E-D95EBC87E6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589591"/>
              </p:ext>
            </p:extLst>
          </p:nvPr>
        </p:nvGraphicFramePr>
        <p:xfrm>
          <a:off x="6096000" y="660401"/>
          <a:ext cx="5898776" cy="5255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7074C75D-2DC1-0B4D-B92A-01831150DF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489" y="5953526"/>
            <a:ext cx="713660" cy="71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9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9A667-1ECD-44DF-A3CD-41C9FCD96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230" y="186327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b="1" dirty="0" err="1"/>
              <a:t>ChildTalks</a:t>
            </a:r>
            <a:r>
              <a:rPr lang="cs-CZ" sz="4000" b="1" dirty="0"/>
              <a:t>+  - preventivní a edukativní program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651188-52E5-4F4B-8877-E12481D73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253" y="1531888"/>
            <a:ext cx="6568067" cy="4771114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+mj-lt"/>
              </a:rPr>
              <a:t>Program pro rodiny, kde jeden nebo oba rodiče trpí duševním onemocněním (a/nebo závislostí na návykových látkách).</a:t>
            </a:r>
          </a:p>
          <a:p>
            <a:r>
              <a:rPr lang="cs-CZ" sz="3200" dirty="0">
                <a:latin typeface="+mj-lt"/>
                <a:ea typeface="+mj-ea"/>
                <a:cs typeface="+mj-cs"/>
              </a:rPr>
              <a:t>Dětem program pomůže pochopit, co se s rodiči děje.</a:t>
            </a:r>
          </a:p>
          <a:p>
            <a:r>
              <a:rPr lang="cs-CZ" sz="3200" dirty="0">
                <a:latin typeface="+mj-lt"/>
                <a:ea typeface="+mj-ea"/>
                <a:cs typeface="+mj-cs"/>
              </a:rPr>
              <a:t>Rodičům usnadní s dětmi o svém onemocnění mluvit a získají doporučení na návaznou pomoc .</a:t>
            </a:r>
          </a:p>
          <a:p>
            <a:endParaRPr lang="cs-CZ" sz="3600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cs-CZ" sz="40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2758A80-B8BF-3649-A219-834959CA1A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3" r="1673"/>
          <a:stretch/>
        </p:blipFill>
        <p:spPr>
          <a:xfrm>
            <a:off x="8261021" y="1226047"/>
            <a:ext cx="2772337" cy="394001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806054C-3EF0-5C43-81AE-E15160944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084" y="3658039"/>
            <a:ext cx="2155341" cy="224070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8E1DF78-86B1-8841-B9E2-B5F7AFA0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3558" y="3801899"/>
            <a:ext cx="2134875" cy="22194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6CE6FFF-E9A5-774A-9E59-B1C49262E7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872" y="5953342"/>
            <a:ext cx="2219399" cy="731603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722724DD-F133-49E0-A807-2F481449CB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5449" y="5713086"/>
            <a:ext cx="1249154" cy="87440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4CCF283-033C-4966-B753-82C4FE3DCE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9199" y="5844877"/>
            <a:ext cx="938002" cy="874408"/>
          </a:xfrm>
          <a:prstGeom prst="rect">
            <a:avLst/>
          </a:prstGeom>
        </p:spPr>
      </p:pic>
      <p:pic>
        <p:nvPicPr>
          <p:cNvPr id="13" name="Obrázek 12" descr="Obsah obrázku logo&#10;&#10;Popis byl vytvořen automaticky">
            <a:extLst>
              <a:ext uri="{FF2B5EF4-FFF2-40B4-BE49-F238E27FC236}">
                <a16:creationId xmlns:a16="http://schemas.microsoft.com/office/drawing/2014/main" id="{DB4E9C79-C6B7-435B-A35F-24C2885AD8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2345" y="5898740"/>
            <a:ext cx="1533363" cy="76668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DF76F94-97DA-42F3-9527-1C3E218F6D3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4292" b="7861"/>
          <a:stretch/>
        </p:blipFill>
        <p:spPr>
          <a:xfrm>
            <a:off x="4856136" y="5836928"/>
            <a:ext cx="1015912" cy="83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98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24E9BE-1161-F37B-4EF7-5736A36A7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b="1" dirty="0"/>
              <a:t>Program </a:t>
            </a:r>
            <a:r>
              <a:rPr lang="en-US" sz="4000" b="1" dirty="0" err="1"/>
              <a:t>aART</a:t>
            </a:r>
            <a:endParaRPr lang="en-US" sz="4000" b="1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9438ED1-72D0-3443-775E-DF9B32F5F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80" y="2405066"/>
            <a:ext cx="6177578" cy="3961009"/>
          </a:xfrm>
        </p:spPr>
        <p:txBody>
          <a:bodyPr vert="horz" lIns="91440" tIns="45720" rIns="91440" bIns="45720" rtlCol="0">
            <a:normAutofit/>
          </a:bodyPr>
          <a:lstStyle/>
          <a:p>
            <a:pPr marL="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Kognitivně</a:t>
            </a:r>
            <a:r>
              <a:rPr lang="cs-CZ" dirty="0"/>
              <a:t> </a:t>
            </a:r>
            <a:r>
              <a:rPr lang="en-US" dirty="0"/>
              <a:t>- </a:t>
            </a:r>
            <a:r>
              <a:rPr lang="en-US" dirty="0" err="1"/>
              <a:t>behaviorální</a:t>
            </a:r>
            <a:r>
              <a:rPr lang="en-US" dirty="0"/>
              <a:t> </a:t>
            </a:r>
            <a:r>
              <a:rPr lang="en-US" dirty="0" err="1"/>
              <a:t>intervence</a:t>
            </a:r>
            <a:r>
              <a:rPr lang="en-US" dirty="0"/>
              <a:t> </a:t>
            </a:r>
            <a:r>
              <a:rPr lang="en-US" dirty="0" err="1"/>
              <a:t>zaměřená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rozvoj</a:t>
            </a:r>
            <a:r>
              <a:rPr lang="en-US" dirty="0"/>
              <a:t> </a:t>
            </a:r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kompetence</a:t>
            </a:r>
            <a:r>
              <a:rPr lang="en-US" dirty="0"/>
              <a:t> u </a:t>
            </a:r>
            <a:r>
              <a:rPr lang="en-US" dirty="0" err="1"/>
              <a:t>dětí</a:t>
            </a:r>
            <a:r>
              <a:rPr lang="en-US" dirty="0"/>
              <a:t> a </a:t>
            </a:r>
            <a:r>
              <a:rPr lang="en-US" dirty="0" err="1"/>
              <a:t>dospívajích</a:t>
            </a:r>
            <a:r>
              <a:rPr lang="en-US" dirty="0"/>
              <a:t>. </a:t>
            </a:r>
            <a:r>
              <a:rPr lang="en-US" dirty="0" err="1"/>
              <a:t>Skupina</a:t>
            </a:r>
            <a:r>
              <a:rPr lang="en-US" dirty="0"/>
              <a:t> </a:t>
            </a:r>
            <a:r>
              <a:rPr lang="cs-CZ" dirty="0"/>
              <a:t>až</a:t>
            </a:r>
            <a:r>
              <a:rPr lang="en-US" dirty="0"/>
              <a:t> </a:t>
            </a:r>
            <a:r>
              <a:rPr lang="en-US" dirty="0" err="1"/>
              <a:t>osmi</a:t>
            </a:r>
            <a:r>
              <a:rPr lang="en-US" dirty="0"/>
              <a:t> </a:t>
            </a:r>
            <a:r>
              <a:rPr lang="en-US" dirty="0" err="1"/>
              <a:t>dětí</a:t>
            </a:r>
            <a:r>
              <a:rPr lang="en-US" dirty="0"/>
              <a:t> je </a:t>
            </a:r>
            <a:r>
              <a:rPr lang="en-US" dirty="0" err="1"/>
              <a:t>vedena</a:t>
            </a:r>
            <a:r>
              <a:rPr lang="en-US" dirty="0"/>
              <a:t> </a:t>
            </a:r>
            <a:r>
              <a:rPr lang="en-US" dirty="0" err="1"/>
              <a:t>dvojicí</a:t>
            </a:r>
            <a:r>
              <a:rPr lang="en-US" dirty="0"/>
              <a:t> </a:t>
            </a:r>
            <a:r>
              <a:rPr lang="en-US" dirty="0" err="1"/>
              <a:t>zaškolených</a:t>
            </a:r>
            <a:r>
              <a:rPr lang="en-US" dirty="0"/>
              <a:t> </a:t>
            </a:r>
            <a:r>
              <a:rPr lang="en-US" dirty="0" err="1"/>
              <a:t>lektorů</a:t>
            </a:r>
            <a:r>
              <a:rPr lang="en-US" dirty="0"/>
              <a:t>.</a:t>
            </a:r>
          </a:p>
          <a:p>
            <a:pPr marL="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Jedná</a:t>
            </a:r>
            <a:r>
              <a:rPr lang="en-US" dirty="0"/>
              <a:t> se o </a:t>
            </a:r>
            <a:r>
              <a:rPr lang="en-US" dirty="0" err="1"/>
              <a:t>multimodální</a:t>
            </a:r>
            <a:r>
              <a:rPr lang="en-US" dirty="0"/>
              <a:t> program,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tři</a:t>
            </a:r>
            <a:r>
              <a:rPr lang="en-US" dirty="0"/>
              <a:t> </a:t>
            </a:r>
            <a:r>
              <a:rPr lang="en-US" dirty="0" err="1"/>
              <a:t>složky</a:t>
            </a:r>
            <a:r>
              <a:rPr lang="en-US" dirty="0"/>
              <a:t>:</a:t>
            </a:r>
          </a:p>
          <a:p>
            <a:pPr marL="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1) </a:t>
            </a:r>
            <a:r>
              <a:rPr lang="en-US" dirty="0" err="1"/>
              <a:t>Nácvik</a:t>
            </a:r>
            <a:r>
              <a:rPr lang="en-US" dirty="0"/>
              <a:t> </a:t>
            </a:r>
            <a:r>
              <a:rPr lang="en-US" dirty="0" err="1"/>
              <a:t>sociálních</a:t>
            </a:r>
            <a:r>
              <a:rPr lang="en-US" dirty="0"/>
              <a:t> </a:t>
            </a:r>
            <a:r>
              <a:rPr lang="en-US" dirty="0" err="1"/>
              <a:t>dovedností</a:t>
            </a:r>
            <a:r>
              <a:rPr lang="en-US" dirty="0"/>
              <a:t> (10 </a:t>
            </a:r>
            <a:r>
              <a:rPr lang="en-US" dirty="0" err="1"/>
              <a:t>hodinových</a:t>
            </a:r>
            <a:r>
              <a:rPr lang="en-US" dirty="0"/>
              <a:t> </a:t>
            </a:r>
            <a:r>
              <a:rPr lang="en-US" dirty="0" err="1"/>
              <a:t>lekcí</a:t>
            </a:r>
            <a:r>
              <a:rPr lang="en-US" dirty="0"/>
              <a:t>)</a:t>
            </a:r>
          </a:p>
          <a:p>
            <a:pPr marL="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2) </a:t>
            </a:r>
            <a:r>
              <a:rPr lang="en-US" dirty="0" err="1"/>
              <a:t>Nácvik</a:t>
            </a:r>
            <a:r>
              <a:rPr lang="en-US" dirty="0"/>
              <a:t> </a:t>
            </a:r>
            <a:r>
              <a:rPr lang="en-US" dirty="0" err="1"/>
              <a:t>zvládání</a:t>
            </a:r>
            <a:r>
              <a:rPr lang="en-US" dirty="0"/>
              <a:t> </a:t>
            </a:r>
            <a:r>
              <a:rPr lang="en-US" dirty="0" err="1"/>
              <a:t>vzteku</a:t>
            </a:r>
            <a:r>
              <a:rPr lang="en-US" dirty="0"/>
              <a:t> 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(10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hodinových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lekcí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)</a:t>
            </a:r>
            <a:r>
              <a:rPr lang="en-US" dirty="0"/>
              <a:t>  </a:t>
            </a:r>
          </a:p>
          <a:p>
            <a:pPr marL="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3) </a:t>
            </a:r>
            <a:r>
              <a:rPr lang="en-US" dirty="0" err="1"/>
              <a:t>Nácvik</a:t>
            </a:r>
            <a:r>
              <a:rPr lang="en-US" dirty="0"/>
              <a:t> </a:t>
            </a:r>
            <a:r>
              <a:rPr lang="en-US" dirty="0" err="1"/>
              <a:t>morálního</a:t>
            </a:r>
            <a:r>
              <a:rPr lang="en-US" dirty="0"/>
              <a:t> </a:t>
            </a:r>
            <a:r>
              <a:rPr lang="en-US" dirty="0" err="1"/>
              <a:t>uvažování</a:t>
            </a:r>
            <a:r>
              <a:rPr lang="en-US" dirty="0"/>
              <a:t> 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(10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hodinových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lekcí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)</a:t>
            </a:r>
            <a:endParaRPr kumimoji="0" lang="cs-CZ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/>
              <a:t>Výsledky ukazují snížení agresivního chování, zlepšení vztahů i zlepšení akademické úspěšnosti </a:t>
            </a:r>
            <a:r>
              <a:rPr lang="cs-CZ" dirty="0" err="1"/>
              <a:t>frekventatů</a:t>
            </a:r>
            <a:endParaRPr lang="en-US" dirty="0"/>
          </a:p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5AD1E79-5DDE-C588-0EFC-BAEAB0FE1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"/>
          <a:stretch/>
        </p:blipFill>
        <p:spPr bwMode="auto">
          <a:xfrm>
            <a:off x="8151876" y="844952"/>
            <a:ext cx="3762331" cy="516809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A985E95-16B5-4B01-BEE3-A24EA45C2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8558" y="6191663"/>
            <a:ext cx="932769" cy="48772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74C0A2E-C7B4-4458-B0E9-1F179222A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39" y="6288921"/>
            <a:ext cx="944962" cy="32311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5C04D7D-00CB-4851-8B4C-AC97D1F1EB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10340934" y="6229627"/>
            <a:ext cx="323117" cy="32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7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>
            <a:extLst>
              <a:ext uri="{FF2B5EF4-FFF2-40B4-BE49-F238E27FC236}">
                <a16:creationId xmlns:a16="http://schemas.microsoft.com/office/drawing/2014/main" id="{809A0F4D-AED8-E143-AFB8-FBB1F1243A00}"/>
              </a:ext>
            </a:extLst>
          </p:cNvPr>
          <p:cNvSpPr txBox="1">
            <a:spLocks/>
          </p:cNvSpPr>
          <p:nvPr/>
        </p:nvSpPr>
        <p:spPr>
          <a:xfrm>
            <a:off x="875972" y="2407920"/>
            <a:ext cx="5585923" cy="1916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200" b="1" dirty="0"/>
          </a:p>
          <a:p>
            <a:pPr algn="l"/>
            <a:endParaRPr lang="cs-CZ" sz="2800" b="1" dirty="0"/>
          </a:p>
          <a:p>
            <a:pPr algn="l"/>
            <a:r>
              <a:rPr lang="cs-CZ" sz="2800" b="1" dirty="0">
                <a:hlinkClick r:id="rId2"/>
              </a:rPr>
              <a:t>www.prevence-praha.cz</a:t>
            </a:r>
            <a:endParaRPr lang="cs-CZ" sz="2800" b="1" dirty="0"/>
          </a:p>
          <a:p>
            <a:pPr algn="l"/>
            <a:r>
              <a:rPr lang="cs-CZ" sz="2800" b="1" dirty="0"/>
              <a:t>- </a:t>
            </a:r>
            <a:r>
              <a:rPr lang="cs-CZ" sz="2000" dirty="0"/>
              <a:t>vše o prevenci v Praze na jednom místě</a:t>
            </a:r>
          </a:p>
          <a:p>
            <a:pPr algn="l"/>
            <a:endParaRPr lang="cs-CZ" sz="2800" b="1" dirty="0"/>
          </a:p>
          <a:p>
            <a:pPr algn="l"/>
            <a:r>
              <a:rPr lang="cs-CZ" sz="2800" b="1" dirty="0">
                <a:hlinkClick r:id="rId3"/>
              </a:rPr>
              <a:t>pcpp@csspraha.cz</a:t>
            </a:r>
            <a:endParaRPr lang="cs-CZ" sz="2800" b="1" dirty="0"/>
          </a:p>
          <a:p>
            <a:pPr algn="l"/>
            <a:endParaRPr lang="cs-CZ" sz="3200" b="1" dirty="0"/>
          </a:p>
          <a:p>
            <a:pPr algn="l"/>
            <a:endParaRPr lang="cs-CZ" sz="3200" b="1" dirty="0"/>
          </a:p>
          <a:p>
            <a:pPr algn="l"/>
            <a:endParaRPr lang="cs-CZ" sz="3200" b="1" dirty="0"/>
          </a:p>
          <a:p>
            <a:pPr algn="l"/>
            <a:br>
              <a:rPr lang="en-US" sz="3200" dirty="0"/>
            </a:br>
            <a:endParaRPr lang="cs-CZ" sz="3200" b="1" dirty="0"/>
          </a:p>
          <a:p>
            <a:pPr algn="l"/>
            <a:endParaRPr lang="cs-CZ" sz="3200" b="1" i="1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19FCDE20-D92B-D94B-9171-3C50205235ED}"/>
              </a:ext>
            </a:extLst>
          </p:cNvPr>
          <p:cNvSpPr txBox="1">
            <a:spLocks/>
          </p:cNvSpPr>
          <p:nvPr/>
        </p:nvSpPr>
        <p:spPr>
          <a:xfrm>
            <a:off x="6461895" y="2577058"/>
            <a:ext cx="5189235" cy="43197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2800" b="1" dirty="0"/>
          </a:p>
          <a:p>
            <a:pPr algn="l"/>
            <a:endParaRPr lang="cs-CZ" sz="2800" b="1" dirty="0"/>
          </a:p>
          <a:p>
            <a:pPr algn="l">
              <a:lnSpc>
                <a:spcPct val="120000"/>
              </a:lnSpc>
            </a:pPr>
            <a:r>
              <a:rPr lang="cs-CZ" sz="2800" b="1" dirty="0"/>
              <a:t>Jan Žufníček</a:t>
            </a:r>
          </a:p>
          <a:p>
            <a:pPr algn="l">
              <a:lnSpc>
                <a:spcPct val="120000"/>
              </a:lnSpc>
            </a:pPr>
            <a:r>
              <a:rPr lang="cs-CZ" sz="2800" dirty="0"/>
              <a:t>Centrum sociálních služeb Praha</a:t>
            </a:r>
          </a:p>
          <a:p>
            <a:pPr algn="l">
              <a:lnSpc>
                <a:spcPct val="120000"/>
              </a:lnSpc>
            </a:pPr>
            <a:r>
              <a:rPr lang="cs-CZ" sz="2800" dirty="0"/>
              <a:t>Vedoucí Pražského centra primární prevence</a:t>
            </a:r>
          </a:p>
          <a:p>
            <a:pPr algn="l">
              <a:lnSpc>
                <a:spcPct val="120000"/>
              </a:lnSpc>
            </a:pPr>
            <a:r>
              <a:rPr lang="cs-CZ" sz="2800" b="1" dirty="0">
                <a:hlinkClick r:id="rId4"/>
              </a:rPr>
              <a:t>jan.zufnicek@csspraha.cz</a:t>
            </a:r>
            <a:endParaRPr lang="cs-CZ" sz="2800" b="1" dirty="0"/>
          </a:p>
          <a:p>
            <a:pPr algn="l">
              <a:lnSpc>
                <a:spcPct val="120000"/>
              </a:lnSpc>
            </a:pPr>
            <a:endParaRPr lang="cs-CZ" sz="2800" b="1" dirty="0"/>
          </a:p>
          <a:p>
            <a:pPr algn="l">
              <a:lnSpc>
                <a:spcPct val="120000"/>
              </a:lnSpc>
            </a:pPr>
            <a:endParaRPr lang="cs-CZ" sz="2800" b="1" dirty="0"/>
          </a:p>
          <a:p>
            <a:pPr algn="l">
              <a:lnSpc>
                <a:spcPct val="120000"/>
              </a:lnSpc>
            </a:pPr>
            <a:r>
              <a:rPr lang="cs-CZ" sz="2800" b="1" dirty="0"/>
              <a:t>Roman </a:t>
            </a:r>
            <a:r>
              <a:rPr lang="cs-CZ" sz="2800" b="1" dirty="0" err="1"/>
              <a:t>Petrenko</a:t>
            </a:r>
            <a:endParaRPr lang="cs-CZ" sz="2800" b="1" dirty="0"/>
          </a:p>
          <a:p>
            <a:pPr algn="l">
              <a:lnSpc>
                <a:spcPct val="120000"/>
              </a:lnSpc>
            </a:pPr>
            <a:r>
              <a:rPr lang="cs-CZ" sz="2800" dirty="0"/>
              <a:t>sociolog</a:t>
            </a:r>
          </a:p>
          <a:p>
            <a:pPr algn="l">
              <a:lnSpc>
                <a:spcPct val="120000"/>
              </a:lnSpc>
            </a:pPr>
            <a:r>
              <a:rPr lang="cs-CZ" sz="2800" b="1" dirty="0">
                <a:hlinkClick r:id="rId5"/>
              </a:rPr>
              <a:t>Jana.gricova@csspraha.cz</a:t>
            </a:r>
            <a:endParaRPr lang="cs-CZ" sz="2800" b="1" dirty="0"/>
          </a:p>
          <a:p>
            <a:pPr algn="l">
              <a:lnSpc>
                <a:spcPct val="120000"/>
              </a:lnSpc>
            </a:pPr>
            <a:endParaRPr lang="cs-CZ" sz="2800" b="1" dirty="0"/>
          </a:p>
          <a:p>
            <a:pPr algn="l"/>
            <a:endParaRPr lang="cs-CZ" sz="2800" b="1" dirty="0"/>
          </a:p>
          <a:p>
            <a:pPr algn="l"/>
            <a:endParaRPr lang="cs-CZ" sz="2800" b="1" dirty="0"/>
          </a:p>
          <a:p>
            <a:pPr algn="l"/>
            <a:endParaRPr lang="cs-CZ" sz="2800" b="1" dirty="0"/>
          </a:p>
          <a:p>
            <a:pPr algn="l"/>
            <a:br>
              <a:rPr lang="en-US" sz="2800" dirty="0"/>
            </a:br>
            <a:endParaRPr lang="cs-CZ" sz="2800" b="1" dirty="0"/>
          </a:p>
          <a:p>
            <a:pPr algn="l"/>
            <a:endParaRPr lang="cs-CZ" sz="2800" b="1" i="1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3BF50D4-86B4-4BC0-B298-ED090CEA9BBE}"/>
              </a:ext>
            </a:extLst>
          </p:cNvPr>
          <p:cNvSpPr txBox="1"/>
          <p:nvPr/>
        </p:nvSpPr>
        <p:spPr>
          <a:xfrm>
            <a:off x="1249680" y="650240"/>
            <a:ext cx="9357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30571675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15287</TotalTime>
  <Words>493</Words>
  <Application>Microsoft Office PowerPoint</Application>
  <PresentationFormat>Širokoúhlá obrazovka</PresentationFormat>
  <Paragraphs>57</Paragraphs>
  <Slides>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Prezentace aplikace PowerPoint</vt:lpstr>
      <vt:lpstr>Metodiky pro pedagogické pracovníky Zipyho kamarádi  pro práci s dětmi ve věku 5 - 7 let   </vt:lpstr>
      <vt:lpstr>    SPARK Resilience   pro poradenské pracovníky pro práci s dětmi ve věku 10 – 15 let skupiny 10 -15 dětí 10 lekcí  2009: autorky Boniwell, Ryan. 2021: adaptováno Partnership for Children  </vt:lpstr>
      <vt:lpstr>ChildTalks+  - preventivní a edukativní program</vt:lpstr>
      <vt:lpstr>Program aART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Eliška Ředinová</dc:creator>
  <cp:lastModifiedBy>Žufníček Jan</cp:lastModifiedBy>
  <cp:revision>651</cp:revision>
  <dcterms:created xsi:type="dcterms:W3CDTF">2021-05-26T14:19:42Z</dcterms:created>
  <dcterms:modified xsi:type="dcterms:W3CDTF">2024-10-19T17:26:26Z</dcterms:modified>
</cp:coreProperties>
</file>