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5" r:id="rId2"/>
    <p:sldId id="282" r:id="rId3"/>
    <p:sldId id="263" r:id="rId4"/>
    <p:sldId id="283" r:id="rId5"/>
    <p:sldId id="281" r:id="rId6"/>
    <p:sldId id="284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302" r:id="rId21"/>
    <p:sldId id="300" r:id="rId22"/>
    <p:sldId id="301" r:id="rId2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9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2T09:13:53.24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2T09:13:53.39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EF5BEE-B705-4DBE-BFD2-0AB748390314}" type="datetimeFigureOut">
              <a:rPr lang="cs-CZ" smtClean="0"/>
              <a:t>27.05.2025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9A312-757B-4605-9147-6409739DC8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8067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19A312-757B-4605-9147-6409739DC851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1863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7543F5-2D60-D2FD-0C3D-711B56E1B9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7CF89275-33A0-8CD6-2B4D-896EB54413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31D2F775-7E8B-CAAC-503C-D902468AAE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6E463F2-2855-1CE4-2077-ACCD77D158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19A312-757B-4605-9147-6409739DC851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5177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83C895-B3A6-2532-8300-275C4EFA4A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1FD46DEA-28A0-8C98-34A0-EABF3DC730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333CFE17-1BBE-BDD3-71A6-117AC37F70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127F2B2-36B6-B778-2FCF-2FB2E67472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19A312-757B-4605-9147-6409739DC851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9223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2E4903-837C-49E8-F8F8-6C96B2E376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4C4F6263-9E74-CB74-96C3-287B57F939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CC422E04-824B-9688-CE82-C7C9DB2906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051AA21-D4CC-52FD-9EB5-505AD8F2CD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19A312-757B-4605-9147-6409739DC851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2127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BAE053-037B-968B-B8B3-D874F97D4F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152C810-B735-1208-A318-D6FC341242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241C580-BDA0-64A6-874C-5E6C4C1B2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145C4-1682-4C6F-B25D-12C4F64CE8D7}" type="datetimeFigureOut">
              <a:rPr lang="cs-CZ" smtClean="0"/>
              <a:t>27.05.2025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D30421B-AF8B-610D-ACB1-BCAEDC50E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E9BF179-B498-0E5E-D952-34373FA68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9264A-FA0A-4027-BC38-F351478C63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867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6F8E64-9D58-0311-8F10-BA1F20CF1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B4ED00C-38C5-B16E-4D85-23F2D0CB35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F26F18E-E1B0-93A7-E189-152290FCE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145C4-1682-4C6F-B25D-12C4F64CE8D7}" type="datetimeFigureOut">
              <a:rPr lang="cs-CZ" smtClean="0"/>
              <a:t>27.05.2025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1E431C2-6126-F3DC-8C96-41163D90B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6528D91-C8A6-3DB1-F976-B84038F4F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9264A-FA0A-4027-BC38-F351478C63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4303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A6529A7-BE8C-D3D8-629F-E0FA556F0F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70C7E7F-7A35-D20B-ECB6-680A9898F2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E032ADF-75F4-CB8F-CC61-3D6AB9A2F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145C4-1682-4C6F-B25D-12C4F64CE8D7}" type="datetimeFigureOut">
              <a:rPr lang="cs-CZ" smtClean="0"/>
              <a:t>27.05.2025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B7DA684-CB50-536D-3A33-1C29A3657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17F2066-02D8-0F01-3D73-9541C5421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9264A-FA0A-4027-BC38-F351478C63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6010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Úvodní snímek 1">
    <p:bg>
      <p:bgPr>
        <a:solidFill>
          <a:srgbClr val="FFD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2C56F5-8757-E3ED-F894-2C7E596960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6000" y="333001"/>
            <a:ext cx="10332000" cy="1440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</a:t>
            </a:r>
            <a:br>
              <a:rPr lang="cs-CZ" dirty="0"/>
            </a:br>
            <a:r>
              <a:rPr lang="cs-CZ" dirty="0"/>
              <a:t>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461897C-E32D-70E7-D43C-53C9CEA6B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000" y="1773001"/>
            <a:ext cx="9144000" cy="64799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DF5F7D38-B351-A8D0-99B8-58BFCC5BAE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63500" y="5949000"/>
            <a:ext cx="592500" cy="592500"/>
          </a:xfrm>
          <a:prstGeom prst="rect">
            <a:avLst/>
          </a:prstGeom>
        </p:spPr>
      </p:pic>
      <p:sp>
        <p:nvSpPr>
          <p:cNvPr id="11" name="Zástupný text 10">
            <a:extLst>
              <a:ext uri="{FF2B5EF4-FFF2-40B4-BE49-F238E27FC236}">
                <a16:creationId xmlns:a16="http://schemas.microsoft.com/office/drawing/2014/main" id="{FDA1E802-FA07-0928-ABB6-BF35E29D77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6550" y="6261347"/>
            <a:ext cx="6983413" cy="2873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6021733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 obrázkem 1">
    <p:bg>
      <p:bgPr>
        <a:solidFill>
          <a:srgbClr val="FFD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5461897C-E32D-70E7-D43C-53C9CEA6B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000" y="333001"/>
            <a:ext cx="6912000" cy="3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D30770F-64C4-5B2D-AEF2-CFF8D9C139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4000" y="3330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7795289-E57C-4AC8-8A4D-EA1F09E52C5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Zástupný symbol obrázku 8">
            <a:extLst>
              <a:ext uri="{FF2B5EF4-FFF2-40B4-BE49-F238E27FC236}">
                <a16:creationId xmlns:a16="http://schemas.microsoft.com/office/drawing/2014/main" id="{28F6F96D-163B-A50E-7C1C-3729802987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6000" y="1269000"/>
            <a:ext cx="11519450" cy="432000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583E9FB7-15B1-77FB-077C-AA7EBE7B60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63500" y="5949000"/>
            <a:ext cx="592500" cy="5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3657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žluté pozadí">
    <p:bg>
      <p:bgPr>
        <a:solidFill>
          <a:srgbClr val="FFD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5461897C-E32D-70E7-D43C-53C9CEA6B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000" y="333001"/>
            <a:ext cx="6912000" cy="3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D30770F-64C4-5B2D-AEF2-CFF8D9C139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4000" y="3330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7795289-E57C-4AC8-8A4D-EA1F09E52C5F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95C86C29-0007-1303-6663-6299AD1441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63500" y="5949000"/>
            <a:ext cx="592500" cy="5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72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8AE355-FDD9-5B9C-DD48-0B37223B5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0E2450-CE78-B40C-0E17-CFE217472B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FFEC4F6-EC17-E7CD-9C2A-711403655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145C4-1682-4C6F-B25D-12C4F64CE8D7}" type="datetimeFigureOut">
              <a:rPr lang="cs-CZ" smtClean="0"/>
              <a:t>27.05.2025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FF18144-8D56-54DB-020A-FB92FF760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552DD21-3067-1D5B-2FCD-5F3500173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9264A-FA0A-4027-BC38-F351478C63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8345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04DBEC-F6AA-7E10-64DC-A847F0194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092ED93-0094-0593-3FA0-0BF5CE433A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5DCF45A-D380-F0E9-DD98-E3F38F14E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145C4-1682-4C6F-B25D-12C4F64CE8D7}" type="datetimeFigureOut">
              <a:rPr lang="cs-CZ" smtClean="0"/>
              <a:t>27.05.2025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A18AFB6-87EB-D4A6-5F39-A4CFA1BFD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06B2F7E-FE5D-9C5E-CEE3-74F77CC2B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9264A-FA0A-4027-BC38-F351478C63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6770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215F7D-FEC8-BFCD-65E1-354405667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CFF07F-F72B-902D-AD95-9F1021147E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D195C53-A221-FDB2-BDE1-B62940AF8B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4EEE5F6-1E42-111A-40E4-57E48FA21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145C4-1682-4C6F-B25D-12C4F64CE8D7}" type="datetimeFigureOut">
              <a:rPr lang="cs-CZ" smtClean="0"/>
              <a:t>27.05.2025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E87D049-5EB8-ECE8-7679-786F74A73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9FBEE8A-DF7D-7559-12C7-7DDBD9474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9264A-FA0A-4027-BC38-F351478C63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3481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B81D00-AFC3-F62B-57DC-4F411D9DA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DFAAFA5-C7C5-F52A-0EE1-36554D7A34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8A04B97-C670-74C5-C964-9D45E99CD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F0D96BD-A1C4-0A11-55FF-DA08DC4532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B6B1882-8212-8FAB-D330-035B82DAC0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F83F0E2-4650-F5BE-DB11-1E250194F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145C4-1682-4C6F-B25D-12C4F64CE8D7}" type="datetimeFigureOut">
              <a:rPr lang="cs-CZ" smtClean="0"/>
              <a:t>27.05.2025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2D9929D-048E-AF26-0269-14FB23908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3095C1A-94DF-7D43-6362-4B324CA3B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9264A-FA0A-4027-BC38-F351478C63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0073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47C21D-D013-F5BE-4C9D-7E37B8EF1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EAB1BF4-C3FC-4F20-7925-D78144CD1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145C4-1682-4C6F-B25D-12C4F64CE8D7}" type="datetimeFigureOut">
              <a:rPr lang="cs-CZ" smtClean="0"/>
              <a:t>27.05.2025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0967160-26C4-8DE7-52B6-118EF6F94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F736148-19B2-0AE8-7538-6B121DCAB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9264A-FA0A-4027-BC38-F351478C63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664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E8808C7-1889-A5BC-F6A6-9984158A0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145C4-1682-4C6F-B25D-12C4F64CE8D7}" type="datetimeFigureOut">
              <a:rPr lang="cs-CZ" smtClean="0"/>
              <a:t>27.05.2025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F1B37F0-1727-BA55-B54C-758F97253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9237C16-B278-6B92-92FA-7BFD04597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9264A-FA0A-4027-BC38-F351478C63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3343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A3C727-BBD0-56B4-6ED1-754B397EF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BBFF7C-1B87-7897-F79E-90D9A861E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395002C-6412-0487-563B-DEC9DF6592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E4C52C9-4FB5-E6E4-18BC-3342448AF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145C4-1682-4C6F-B25D-12C4F64CE8D7}" type="datetimeFigureOut">
              <a:rPr lang="cs-CZ" smtClean="0"/>
              <a:t>27.05.2025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626F83D-9C4F-A79E-4507-1C5B408EB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3134344-8E53-FD72-700E-8570DF221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9264A-FA0A-4027-BC38-F351478C63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6768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8641D0-9FB8-6C4E-1996-31C98962D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F933778-B4B9-0E6D-5F38-F849CB48FF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834E721-B815-7A87-91D4-CFDD93ED3E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962C037-6251-72B5-FD9D-73905AE88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145C4-1682-4C6F-B25D-12C4F64CE8D7}" type="datetimeFigureOut">
              <a:rPr lang="cs-CZ" smtClean="0"/>
              <a:t>27.05.2025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62A599C-18C5-50F2-AC3B-749EF631B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A1937B9-FBBF-0B69-4057-1D8585D87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9264A-FA0A-4027-BC38-F351478C63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8910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C38CACE-C58D-3FC3-C750-AE0E03112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AA6661B-61B6-F3B9-237D-03488D3FED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22EE961-D74B-57F9-FC01-68902F4164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1145C4-1682-4C6F-B25D-12C4F64CE8D7}" type="datetimeFigureOut">
              <a:rPr lang="cs-CZ" smtClean="0"/>
              <a:t>27.05.2025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9DACAA3-AC76-D248-F4EA-F10FC8A50A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10A6C5E-C074-5A27-5C82-D7D3708806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E9264A-FA0A-4027-BC38-F351478C63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3573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customXml" Target="../ink/ink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raha.eu/web/kultura/programov%C3%A9-dotace-2026" TargetMode="External"/><Relationship Id="rId7" Type="http://schemas.openxmlformats.org/officeDocument/2006/relationships/hyperlink" Target="https://kultura.praha.eu/jnp/cz/granty/dulezite_dokumenty/dotacni_system_hl_m_prahy_v_oblasti.x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kultura.praha.eu/jnp/cz/granty/archiv/programove_dotace_2022/zasady_pro_poskytovani_dotaci_hmp_v.xhtml" TargetMode="External"/><Relationship Id="rId5" Type="http://schemas.openxmlformats.org/officeDocument/2006/relationships/hyperlink" Target="https://www.praha.eu/jnp/cz/o_meste/zivot_v_praze/podnikani/dobre_vedet/strategicky_plan.html" TargetMode="External"/><Relationship Id="rId4" Type="http://schemas.openxmlformats.org/officeDocument/2006/relationships/hyperlink" Target="http://kreativnipraha.eu/uploads/assets/Kulturni%20politika%20HMP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6E6BD7-6532-2675-C14E-E0D3F4FBAF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5D9EBF-41D0-5279-AAEC-12E8C7CCAA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5048" y="1292472"/>
            <a:ext cx="5054492" cy="4273056"/>
          </a:xfrm>
        </p:spPr>
        <p:txBody>
          <a:bodyPr>
            <a:normAutofit fontScale="90000"/>
          </a:bodyPr>
          <a:lstStyle/>
          <a:p>
            <a:r>
              <a:rPr lang="cs-CZ" sz="4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Program podpory hlavního města Prahy v oblasti kultury a umění na rok 2026</a:t>
            </a:r>
            <a:br>
              <a:rPr lang="cs-CZ" sz="4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4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 víceleté dotace na léta 2027 - 2030</a:t>
            </a:r>
            <a:br>
              <a:rPr lang="cs-CZ" dirty="0"/>
            </a:br>
            <a:endParaRPr lang="cs-CZ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Rukopis 6">
                <a:extLst>
                  <a:ext uri="{FF2B5EF4-FFF2-40B4-BE49-F238E27FC236}">
                    <a16:creationId xmlns:a16="http://schemas.microsoft.com/office/drawing/2014/main" id="{EC3A2D83-779E-F406-CCA2-2710CA6FDAE1}"/>
                  </a:ext>
                </a:extLst>
              </p14:cNvPr>
              <p14:cNvContentPartPr/>
              <p14:nvPr/>
            </p14:nvContentPartPr>
            <p14:xfrm>
              <a:off x="3512292" y="1991385"/>
              <a:ext cx="360" cy="360"/>
            </p14:xfrm>
          </p:contentPart>
        </mc:Choice>
        <mc:Fallback xmlns="">
          <p:pic>
            <p:nvPicPr>
              <p:cNvPr id="7" name="Rukopis 6">
                <a:extLst>
                  <a:ext uri="{FF2B5EF4-FFF2-40B4-BE49-F238E27FC236}">
                    <a16:creationId xmlns:a16="http://schemas.microsoft.com/office/drawing/2014/main" id="{EC3A2D83-779E-F406-CCA2-2710CA6FDAE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58292" y="188338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Rukopis 7">
                <a:extLst>
                  <a:ext uri="{FF2B5EF4-FFF2-40B4-BE49-F238E27FC236}">
                    <a16:creationId xmlns:a16="http://schemas.microsoft.com/office/drawing/2014/main" id="{79911C02-8FF7-0455-860F-31195E75A80F}"/>
                  </a:ext>
                </a:extLst>
              </p14:cNvPr>
              <p14:cNvContentPartPr/>
              <p14:nvPr/>
            </p14:nvContentPartPr>
            <p14:xfrm>
              <a:off x="3512292" y="1991385"/>
              <a:ext cx="360" cy="360"/>
            </p14:xfrm>
          </p:contentPart>
        </mc:Choice>
        <mc:Fallback xmlns="">
          <p:pic>
            <p:nvPicPr>
              <p:cNvPr id="8" name="Rukopis 7">
                <a:extLst>
                  <a:ext uri="{FF2B5EF4-FFF2-40B4-BE49-F238E27FC236}">
                    <a16:creationId xmlns:a16="http://schemas.microsoft.com/office/drawing/2014/main" id="{79911C02-8FF7-0455-860F-31195E75A80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58292" y="1883385"/>
                <a:ext cx="108000" cy="21600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Obrázek 3" descr="Obsah obrázku text, snímek obrazovky, plakát, dopis&#10;&#10;Popis byl vytvořen automaticky">
            <a:extLst>
              <a:ext uri="{FF2B5EF4-FFF2-40B4-BE49-F238E27FC236}">
                <a16:creationId xmlns:a16="http://schemas.microsoft.com/office/drawing/2014/main" id="{5018BF8B-95EF-79DE-25D5-B8AEF8CD9C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691" y="407586"/>
            <a:ext cx="1699546" cy="604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381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CC6EC1-6295-E4F4-0735-E71772B1E1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F90FCCC9-D1EF-8648-6266-9C6A5E61A3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99" y="333001"/>
            <a:ext cx="11274109" cy="913908"/>
          </a:xfrm>
        </p:spPr>
        <p:txBody>
          <a:bodyPr>
            <a:noAutofit/>
          </a:bodyPr>
          <a:lstStyle/>
          <a:p>
            <a:r>
              <a:rPr lang="cs-CZ" sz="2400" b="1" dirty="0"/>
              <a:t>Opatření IV. | Podpora kultury a umění – jednorázový projekt</a:t>
            </a:r>
          </a:p>
          <a:p>
            <a:r>
              <a:rPr lang="cs-CZ" sz="2400" b="1" dirty="0"/>
              <a:t>Nad 100.000 Kč</a:t>
            </a:r>
          </a:p>
          <a:p>
            <a:endParaRPr lang="cs-CZ" sz="2400" b="1" dirty="0"/>
          </a:p>
          <a:p>
            <a:endParaRPr lang="cs-CZ" sz="2400" b="1" dirty="0"/>
          </a:p>
        </p:txBody>
      </p:sp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B7BD72E0-6F99-FB90-9BF0-3A35EBBCE4FA}"/>
              </a:ext>
            </a:extLst>
          </p:cNvPr>
          <p:cNvSpPr txBox="1">
            <a:spLocks/>
          </p:cNvSpPr>
          <p:nvPr/>
        </p:nvSpPr>
        <p:spPr>
          <a:xfrm>
            <a:off x="335999" y="2291165"/>
            <a:ext cx="11094001" cy="22756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67945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cs-CZ" sz="1800" dirty="0">
                <a:ea typeface="Times New Roman" panose="02020603050405020304" pitchFamily="18" charset="0"/>
              </a:rPr>
              <a:t>J</a:t>
            </a:r>
            <a:r>
              <a:rPr lang="cs-CZ" sz="1800" dirty="0">
                <a:effectLst/>
                <a:ea typeface="Times New Roman" panose="02020603050405020304" pitchFamily="18" charset="0"/>
              </a:rPr>
              <a:t>ednorázové projekty (nastudování, reprízování), výstavy, malé festivaly, cykly a soutěže (ve všech oborech),</a:t>
            </a:r>
          </a:p>
          <a:p>
            <a:pPr marL="342900" marR="67945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cs-CZ" sz="1800" dirty="0">
                <a:effectLst/>
                <a:ea typeface="Times New Roman" panose="02020603050405020304" pitchFamily="18" charset="0"/>
              </a:rPr>
              <a:t>vydávání hudby a literatury, včetně e-knih,</a:t>
            </a:r>
          </a:p>
          <a:p>
            <a:pPr marL="342900" marR="6858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cs-CZ" sz="1800" dirty="0">
                <a:effectLst/>
                <a:ea typeface="Times New Roman" panose="02020603050405020304" pitchFamily="18" charset="0"/>
              </a:rPr>
              <a:t>prezentace na zahraničních festivalech a přehlídkách, podpora spoluúčasti na mezinárodních zahraničních projektech, umělecké rezidence (ve všech oborech).</a:t>
            </a:r>
          </a:p>
        </p:txBody>
      </p:sp>
    </p:spTree>
    <p:extLst>
      <p:ext uri="{BB962C8B-B14F-4D97-AF65-F5344CB8AC3E}">
        <p14:creationId xmlns:p14="http://schemas.microsoft.com/office/powerpoint/2010/main" val="825026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6E4792-4C8B-95F1-D907-008EEDD3A1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D41DA0F4-EA62-4646-28CC-BC015145E8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99" y="333001"/>
            <a:ext cx="11274109" cy="913908"/>
          </a:xfrm>
        </p:spPr>
        <p:txBody>
          <a:bodyPr>
            <a:noAutofit/>
          </a:bodyPr>
          <a:lstStyle/>
          <a:p>
            <a:r>
              <a:rPr lang="cs-CZ" sz="2400" b="1" dirty="0"/>
              <a:t>Opatření V. | Komunitní umění, neprofesionální kulturní aktivity</a:t>
            </a:r>
          </a:p>
          <a:p>
            <a:r>
              <a:rPr lang="cs-CZ" sz="2400" b="1" dirty="0"/>
              <a:t>50.000-200.000 Kč</a:t>
            </a:r>
          </a:p>
          <a:p>
            <a:endParaRPr lang="cs-CZ" sz="2400" b="1" dirty="0"/>
          </a:p>
          <a:p>
            <a:endParaRPr lang="cs-CZ" sz="2400" b="1" dirty="0"/>
          </a:p>
        </p:txBody>
      </p:sp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2CCE18FD-478B-7DDF-0D0C-DF9C46B04413}"/>
              </a:ext>
            </a:extLst>
          </p:cNvPr>
          <p:cNvSpPr txBox="1">
            <a:spLocks/>
          </p:cNvSpPr>
          <p:nvPr/>
        </p:nvSpPr>
        <p:spPr>
          <a:xfrm>
            <a:off x="335999" y="2593382"/>
            <a:ext cx="11094001" cy="16712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Font typeface="+mj-lt"/>
              <a:buAutoNum type="alphaLcParenR"/>
            </a:pPr>
            <a:r>
              <a:rPr lang="cs-CZ" sz="1800" dirty="0"/>
              <a:t>Oborové neprofesionální přehlídky, výstavy a soutěže (ve všech oborech),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LcParenR"/>
            </a:pPr>
            <a:r>
              <a:rPr lang="cs-CZ" sz="1800" dirty="0"/>
              <a:t>činnost zájmových kulturních těles (ve všech oborech), včetně činnosti pěveckých sborů,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LcParenR"/>
            </a:pPr>
            <a:r>
              <a:rPr lang="cs-CZ" sz="1800" dirty="0"/>
              <a:t>rozvoj komunit (ve všech oborech).</a:t>
            </a:r>
          </a:p>
        </p:txBody>
      </p:sp>
    </p:spTree>
    <p:extLst>
      <p:ext uri="{BB962C8B-B14F-4D97-AF65-F5344CB8AC3E}">
        <p14:creationId xmlns:p14="http://schemas.microsoft.com/office/powerpoint/2010/main" val="1698881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7F98AB-AB33-2F18-B148-D37D172D6F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6763ABED-8A8E-25FE-6507-C1EEB23A21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99" y="333001"/>
            <a:ext cx="11274109" cy="913908"/>
          </a:xfrm>
        </p:spPr>
        <p:txBody>
          <a:bodyPr>
            <a:noAutofit/>
          </a:bodyPr>
          <a:lstStyle/>
          <a:p>
            <a:r>
              <a:rPr lang="cs-CZ" sz="2400" b="1" dirty="0"/>
              <a:t>Opatření VI. | Investiční podpora</a:t>
            </a:r>
          </a:p>
          <a:p>
            <a:r>
              <a:rPr lang="cs-CZ" sz="2400" b="1" dirty="0"/>
              <a:t>100.000-2.000.000 Kč</a:t>
            </a:r>
          </a:p>
          <a:p>
            <a:endParaRPr lang="cs-CZ" sz="2400" b="1" dirty="0"/>
          </a:p>
          <a:p>
            <a:endParaRPr lang="cs-CZ" sz="2400" b="1" dirty="0"/>
          </a:p>
        </p:txBody>
      </p:sp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D8422CB2-5165-5038-FBCD-7DBD48D6CA8D}"/>
              </a:ext>
            </a:extLst>
          </p:cNvPr>
          <p:cNvSpPr txBox="1">
            <a:spLocks/>
          </p:cNvSpPr>
          <p:nvPr/>
        </p:nvSpPr>
        <p:spPr>
          <a:xfrm>
            <a:off x="335999" y="2291165"/>
            <a:ext cx="11094001" cy="2350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dirty="0"/>
              <a:t>Projekt musí přispívat k modernizaci infrastruktury pro realizaci kulturní a umělecké činnosti v Praze. </a:t>
            </a:r>
          </a:p>
          <a:p>
            <a:pPr marL="0" indent="0">
              <a:buNone/>
            </a:pPr>
            <a:r>
              <a:rPr lang="cs-CZ" sz="1800" dirty="0"/>
              <a:t>Způsobilými náklady investiční podpory v souladu s čl. 53 odst. 4, písm. a) a e) ONBV jsou: </a:t>
            </a:r>
          </a:p>
          <a:p>
            <a:pPr marL="0" indent="0">
              <a:buNone/>
            </a:pPr>
            <a:endParaRPr lang="cs-CZ" sz="1800" dirty="0"/>
          </a:p>
          <a:p>
            <a:pPr marL="457200" indent="-457200">
              <a:buAutoNum type="alphaLcParenR"/>
            </a:pPr>
            <a:r>
              <a:rPr lang="cs-CZ" sz="1800" dirty="0"/>
              <a:t>náklady na modernizaci, pořízení, zachování nebo zlepšení infrastruktury, jejíž časová či prostorová kapacita se používá nejméně z 80 % ročně pro kulturní účely,</a:t>
            </a:r>
          </a:p>
          <a:p>
            <a:pPr marL="457200" indent="-457200">
              <a:buAutoNum type="alphaLcParenR"/>
            </a:pPr>
            <a:r>
              <a:rPr lang="cs-CZ" sz="1800" dirty="0"/>
              <a:t>náklady na kulturní projekty a činnosti.</a:t>
            </a:r>
          </a:p>
        </p:txBody>
      </p:sp>
    </p:spTree>
    <p:extLst>
      <p:ext uri="{BB962C8B-B14F-4D97-AF65-F5344CB8AC3E}">
        <p14:creationId xmlns:p14="http://schemas.microsoft.com/office/powerpoint/2010/main" val="2061304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BAC019-6ED5-E57C-06EB-0FC6A0945B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6073E516-F1CB-7273-C74C-F75D927E7D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99" y="333001"/>
            <a:ext cx="11274109" cy="913908"/>
          </a:xfrm>
        </p:spPr>
        <p:txBody>
          <a:bodyPr>
            <a:noAutofit/>
          </a:bodyPr>
          <a:lstStyle/>
          <a:p>
            <a:r>
              <a:rPr lang="cs-CZ" sz="2400" b="1" dirty="0"/>
              <a:t>Opatření VII. | Podpora rozmanitosti kulturní infrastruktury</a:t>
            </a:r>
          </a:p>
          <a:p>
            <a:r>
              <a:rPr lang="cs-CZ" sz="2400" b="1" dirty="0"/>
              <a:t>375.000-1.500.000 Kč</a:t>
            </a:r>
          </a:p>
          <a:p>
            <a:endParaRPr lang="cs-CZ" sz="2400" b="1" dirty="0"/>
          </a:p>
          <a:p>
            <a:endParaRPr lang="cs-CZ" sz="2400" b="1" dirty="0"/>
          </a:p>
        </p:txBody>
      </p:sp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BD5A0C6D-1AC7-E2B4-7A41-3F3156B77E97}"/>
              </a:ext>
            </a:extLst>
          </p:cNvPr>
          <p:cNvSpPr txBox="1">
            <a:spLocks/>
          </p:cNvSpPr>
          <p:nvPr/>
        </p:nvSpPr>
        <p:spPr>
          <a:xfrm>
            <a:off x="335999" y="1681565"/>
            <a:ext cx="11094001" cy="406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b="1" dirty="0"/>
              <a:t>Podpora Projektů scénického umění</a:t>
            </a:r>
            <a:r>
              <a:rPr lang="cs-CZ" sz="1800" dirty="0"/>
              <a:t>, které doplňují a rozšiřují rozmanitost kulturní infrastruktury pro </a:t>
            </a:r>
            <a:r>
              <a:rPr lang="cs-CZ" sz="1800" b="1" dirty="0"/>
              <a:t>prezentaci živého umění v Praze</a:t>
            </a:r>
            <a:r>
              <a:rPr lang="cs-CZ" sz="1800" dirty="0"/>
              <a:t>. </a:t>
            </a:r>
          </a:p>
          <a:p>
            <a:r>
              <a:rPr lang="cs-CZ" sz="1800" dirty="0"/>
              <a:t>Žadatel doloží minimálně </a:t>
            </a:r>
            <a:r>
              <a:rPr lang="cs-CZ" sz="1800" b="1" dirty="0"/>
              <a:t>15.000 ks prodaných vstupenek</a:t>
            </a:r>
            <a:r>
              <a:rPr lang="cs-CZ" sz="1800" dirty="0"/>
              <a:t> (v minimální hodnotě 100 Kč za vstupenku) za rok 2024.</a:t>
            </a:r>
          </a:p>
          <a:p>
            <a:r>
              <a:rPr lang="cs-CZ" sz="1800" dirty="0"/>
              <a:t>Dotace bude vypočtena jako násobek počtu doložených vstupenek za rok 2024 částkou 25 Kč. </a:t>
            </a:r>
          </a:p>
          <a:p>
            <a:r>
              <a:rPr lang="cs-CZ" sz="1800" dirty="0"/>
              <a:t>Dotace je vázána na naplnění výkonových ukazatelů, kterými pro rok 2026 jsou: </a:t>
            </a:r>
          </a:p>
          <a:p>
            <a:r>
              <a:rPr lang="cs-CZ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- počet prodaných vstupenek v roce 2025 doložený výkazem ze vstupenkového systému ve finančním vypořádání (vyúčtování) Dotace nesmí být nižší než počet vstupenek uvedený u požadované výše Dotace v Žádosti,  </a:t>
            </a:r>
            <a:endParaRPr lang="cs-CZ" sz="1800" dirty="0">
              <a:effectLst/>
              <a:ea typeface="Times New Roman" panose="02020603050405020304" pitchFamily="18" charset="0"/>
            </a:endParaRPr>
          </a:p>
          <a:p>
            <a:pPr marR="68580" algn="just">
              <a:lnSpc>
                <a:spcPct val="115000"/>
              </a:lnSpc>
              <a:spcAft>
                <a:spcPts val="0"/>
              </a:spcAft>
            </a:pPr>
            <a:r>
              <a:rPr lang="cs-CZ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- provozování činnosti Žadatele alespoň deset měsíců.</a:t>
            </a:r>
            <a:endParaRPr lang="cs-CZ" sz="1800" dirty="0">
              <a:ea typeface="Times New Roman" panose="02020603050405020304" pitchFamily="18" charset="0"/>
            </a:endParaRPr>
          </a:p>
          <a:p>
            <a:pPr algn="l"/>
            <a:r>
              <a:rPr lang="cs-CZ" sz="1800" b="1" dirty="0"/>
              <a:t>P</a:t>
            </a:r>
            <a:r>
              <a:rPr lang="cs-CZ" sz="1800" b="1" i="0" u="none" strike="noStrike" baseline="0" dirty="0"/>
              <a:t>ři nenaplnění počtu prodaných vstupenek max. o 10 % bude Dotace poměrně krácena, v ostatních případech nesplnění výkonových ukazatelů bude vrácena.</a:t>
            </a:r>
            <a:endParaRPr lang="cs-CZ" sz="1800" b="1" dirty="0"/>
          </a:p>
        </p:txBody>
      </p:sp>
    </p:spTree>
    <p:extLst>
      <p:ext uri="{BB962C8B-B14F-4D97-AF65-F5344CB8AC3E}">
        <p14:creationId xmlns:p14="http://schemas.microsoft.com/office/powerpoint/2010/main" val="611044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5AD227-AEE5-078E-FF88-234DC1E301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F0CA7243-860A-2B61-B6B7-7ECE466FD4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99" y="333001"/>
            <a:ext cx="11274109" cy="415144"/>
          </a:xfrm>
        </p:spPr>
        <p:txBody>
          <a:bodyPr>
            <a:noAutofit/>
          </a:bodyPr>
          <a:lstStyle/>
          <a:p>
            <a:r>
              <a:rPr lang="cs-CZ" sz="2400" b="1" dirty="0"/>
              <a:t>Limit počtu podaných žádostí</a:t>
            </a:r>
          </a:p>
          <a:p>
            <a:endParaRPr lang="cs-CZ" sz="2400" b="1" dirty="0"/>
          </a:p>
          <a:p>
            <a:endParaRPr lang="cs-CZ" sz="2400" b="1" dirty="0"/>
          </a:p>
        </p:txBody>
      </p:sp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B33697EB-C088-402D-1A88-ABF8048EE242}"/>
              </a:ext>
            </a:extLst>
          </p:cNvPr>
          <p:cNvSpPr txBox="1">
            <a:spLocks/>
          </p:cNvSpPr>
          <p:nvPr/>
        </p:nvSpPr>
        <p:spPr>
          <a:xfrm>
            <a:off x="335999" y="2170819"/>
            <a:ext cx="11094001" cy="25163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Dohromady může jeden žadatel (IČO) podat až </a:t>
            </a:r>
            <a:r>
              <a:rPr lang="cs-CZ" sz="1800" b="1" dirty="0">
                <a:solidFill>
                  <a:srgbClr val="FF0000"/>
                </a:solidFill>
              </a:rPr>
              <a:t>tři žádosti </a:t>
            </a:r>
            <a:r>
              <a:rPr lang="cs-CZ" sz="1800" dirty="0"/>
              <a:t>v rámci </a:t>
            </a:r>
            <a:r>
              <a:rPr lang="cs-CZ" sz="1800" b="1" dirty="0"/>
              <a:t>Opatření I. - VI. </a:t>
            </a:r>
          </a:p>
          <a:p>
            <a:endParaRPr lang="cs-CZ" sz="1800" b="1" dirty="0"/>
          </a:p>
          <a:p>
            <a:r>
              <a:rPr lang="cs-CZ" sz="1800" dirty="0"/>
              <a:t>Nad rámec tohoto limitu žadatel může podat libovolný počet žádostí na reprezentaci v zahraniční a projekty v zahraničí.</a:t>
            </a:r>
          </a:p>
          <a:p>
            <a:pPr marL="0" indent="0">
              <a:buNone/>
            </a:pPr>
            <a:endParaRPr lang="cs-CZ" sz="1800" dirty="0"/>
          </a:p>
          <a:p>
            <a:r>
              <a:rPr lang="cs-CZ" sz="1800" dirty="0"/>
              <a:t>Pokud žadatel podá žádost v rámci </a:t>
            </a:r>
            <a:r>
              <a:rPr lang="cs-CZ" sz="1800" b="1" dirty="0"/>
              <a:t>Opatření VII., </a:t>
            </a:r>
            <a:r>
              <a:rPr lang="cs-CZ" sz="1800" dirty="0"/>
              <a:t>nemůže podat žádnou další žádost v Programu (jedno IČO/jedna scéna). </a:t>
            </a:r>
          </a:p>
          <a:p>
            <a:endParaRPr lang="cs-CZ" sz="1800" b="1" dirty="0"/>
          </a:p>
        </p:txBody>
      </p:sp>
    </p:spTree>
    <p:extLst>
      <p:ext uri="{BB962C8B-B14F-4D97-AF65-F5344CB8AC3E}">
        <p14:creationId xmlns:p14="http://schemas.microsoft.com/office/powerpoint/2010/main" val="1320840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B07592-8CE7-9F1D-CF81-429332B62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BBEE369B-4739-6524-A160-C9D0E0B8EF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99" y="333001"/>
            <a:ext cx="11274109" cy="415144"/>
          </a:xfrm>
        </p:spPr>
        <p:txBody>
          <a:bodyPr>
            <a:noAutofit/>
          </a:bodyPr>
          <a:lstStyle/>
          <a:p>
            <a:r>
              <a:rPr lang="cs-CZ" sz="2400" b="1" dirty="0"/>
              <a:t>Objem finančních prostředků</a:t>
            </a:r>
          </a:p>
          <a:p>
            <a:endParaRPr lang="cs-CZ" sz="2400" b="1" dirty="0"/>
          </a:p>
          <a:p>
            <a:endParaRPr lang="cs-CZ" sz="2400" b="1" dirty="0"/>
          </a:p>
        </p:txBody>
      </p:sp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61DEAF8C-508E-A817-C0D1-869444676BF9}"/>
              </a:ext>
            </a:extLst>
          </p:cNvPr>
          <p:cNvSpPr txBox="1">
            <a:spLocks/>
          </p:cNvSpPr>
          <p:nvPr/>
        </p:nvSpPr>
        <p:spPr>
          <a:xfrm>
            <a:off x="335999" y="2170818"/>
            <a:ext cx="11094001" cy="3260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Předpokládaný celkový objem peněžních prostředků vyčleněných v rozpočtu na financování Programu je </a:t>
            </a:r>
            <a:r>
              <a:rPr lang="cs-CZ" sz="1800" b="1" dirty="0"/>
              <a:t>420.240.000 Kč </a:t>
            </a:r>
            <a:r>
              <a:rPr lang="cs-CZ" sz="1800" dirty="0"/>
              <a:t>(podléhá schválení rozpočtu ZHMP).</a:t>
            </a:r>
          </a:p>
          <a:p>
            <a:pPr marL="0" indent="0">
              <a:buNone/>
            </a:pPr>
            <a:endParaRPr lang="cs-CZ" sz="1800" dirty="0"/>
          </a:p>
          <a:p>
            <a:r>
              <a:rPr lang="cs-CZ" sz="1800" dirty="0"/>
              <a:t>Víceletými dotacemi je vázáno 310.070.000 Kč, </a:t>
            </a:r>
            <a:r>
              <a:rPr lang="pl-PL" sz="1800" b="1" dirty="0"/>
              <a:t>na jednoleté dotace zbývá rozdělit 110.170.000 Kč. </a:t>
            </a:r>
          </a:p>
          <a:p>
            <a:pPr marL="0" indent="0">
              <a:buNone/>
            </a:pPr>
            <a:endParaRPr lang="cs-CZ" sz="1800" dirty="0"/>
          </a:p>
          <a:p>
            <a:r>
              <a:rPr lang="cs-CZ" sz="1800" dirty="0"/>
              <a:t>Mezi jednotlivá jednoletá Opatření se předpokládá rozdělit takto: </a:t>
            </a:r>
          </a:p>
          <a:p>
            <a:r>
              <a:rPr lang="cs-CZ" sz="1800" b="1" dirty="0">
                <a:solidFill>
                  <a:schemeClr val="tx1"/>
                </a:solidFill>
              </a:rPr>
              <a:t>Opatření II. 32 %, Opatření III. 32 %, Opatření IV. 24,5 %, Opatření V. 2,5 %,  Opatření VI. 2 %, Opatření VII. 7 % </a:t>
            </a:r>
          </a:p>
          <a:p>
            <a:endParaRPr lang="cs-CZ" sz="1800" b="1" dirty="0"/>
          </a:p>
        </p:txBody>
      </p:sp>
    </p:spTree>
    <p:extLst>
      <p:ext uri="{BB962C8B-B14F-4D97-AF65-F5344CB8AC3E}">
        <p14:creationId xmlns:p14="http://schemas.microsoft.com/office/powerpoint/2010/main" val="42879791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96F7A6-F643-5C02-1583-BE4007ED3D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218D85F8-3239-1CE0-D9A9-1536BB505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99" y="333001"/>
            <a:ext cx="11274109" cy="415144"/>
          </a:xfrm>
        </p:spPr>
        <p:txBody>
          <a:bodyPr>
            <a:noAutofit/>
          </a:bodyPr>
          <a:lstStyle/>
          <a:p>
            <a:r>
              <a:rPr lang="cs-CZ" sz="2400" b="1" dirty="0"/>
              <a:t>Podmínky poskytnutí dotace</a:t>
            </a:r>
          </a:p>
          <a:p>
            <a:endParaRPr lang="cs-CZ" sz="2400" b="1" dirty="0"/>
          </a:p>
          <a:p>
            <a:endParaRPr lang="cs-CZ" sz="2400" b="1" dirty="0"/>
          </a:p>
        </p:txBody>
      </p:sp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BED11354-D6C3-AADF-B5B6-BAFF23D073E0}"/>
              </a:ext>
            </a:extLst>
          </p:cNvPr>
          <p:cNvSpPr txBox="1">
            <a:spLocks/>
          </p:cNvSpPr>
          <p:nvPr/>
        </p:nvSpPr>
        <p:spPr>
          <a:xfrm>
            <a:off x="335999" y="1367254"/>
            <a:ext cx="11094001" cy="46594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cs-CZ" sz="1800" b="0" i="0" u="none" strike="noStrike" baseline="0" dirty="0"/>
              <a:t>Podmínkou poskytnutí Dotace je skutečnost, že dosavadní činnost Žadatele není v rozporu s prioritami HMP v oblasti týkající se Programu a zároveň Žadatel není ke dni podání Žádosti v soudním sporu s HMP a příspěvkovými organizacemi zřizovanými HMP.</a:t>
            </a:r>
          </a:p>
          <a:p>
            <a:pPr algn="l">
              <a:lnSpc>
                <a:spcPct val="150000"/>
              </a:lnSpc>
            </a:pPr>
            <a:endParaRPr lang="cs-CZ" sz="1800" dirty="0"/>
          </a:p>
          <a:p>
            <a:pPr>
              <a:lnSpc>
                <a:spcPct val="150000"/>
              </a:lnSpc>
            </a:pPr>
            <a:r>
              <a:rPr lang="cs-CZ" sz="1800" dirty="0"/>
              <a:t>Podmínkou poskytnutí dotace je, že žadatel nemá současně podanou žádost na stejný účel na tomto či jiném odboru Magistrátu HMP nebo v jiném programu vyhlašovaném HMP. </a:t>
            </a:r>
          </a:p>
          <a:p>
            <a:pPr>
              <a:lnSpc>
                <a:spcPct val="150000"/>
              </a:lnSpc>
            </a:pPr>
            <a:endParaRPr lang="cs-CZ" sz="1800" dirty="0"/>
          </a:p>
          <a:p>
            <a:pPr>
              <a:lnSpc>
                <a:spcPct val="150000"/>
              </a:lnSpc>
            </a:pPr>
            <a:r>
              <a:rPr lang="cs-CZ" sz="1800" dirty="0"/>
              <a:t>Účel může být spolufinancován z obecních a krajských rozpočtů, státního rozpočtu, z prostředků evropských fondů a z jiných zdrojů (tzv. vícezdrojové financování). Duplicitní úhrada stejných výdajů z různých veřejných i jiných zdrojů není dovolena. </a:t>
            </a:r>
          </a:p>
          <a:p>
            <a:endParaRPr lang="cs-CZ" sz="1800" b="1" dirty="0"/>
          </a:p>
        </p:txBody>
      </p:sp>
    </p:spTree>
    <p:extLst>
      <p:ext uri="{BB962C8B-B14F-4D97-AF65-F5344CB8AC3E}">
        <p14:creationId xmlns:p14="http://schemas.microsoft.com/office/powerpoint/2010/main" val="344426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5A5764-0379-95EB-6267-2199B5E54F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4E68C122-002B-9461-D7FC-583670701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99" y="333001"/>
            <a:ext cx="11274109" cy="415144"/>
          </a:xfrm>
        </p:spPr>
        <p:txBody>
          <a:bodyPr>
            <a:noAutofit/>
          </a:bodyPr>
          <a:lstStyle/>
          <a:p>
            <a:r>
              <a:rPr lang="cs-CZ" sz="2400" b="1" dirty="0"/>
              <a:t>Proces hodnocení  žádostí</a:t>
            </a:r>
          </a:p>
          <a:p>
            <a:endParaRPr lang="cs-CZ" sz="2400" b="1" dirty="0"/>
          </a:p>
          <a:p>
            <a:endParaRPr lang="cs-CZ" sz="2400" b="1" dirty="0"/>
          </a:p>
        </p:txBody>
      </p:sp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CA00ABB2-30ED-D98B-736F-0CD6BF21C6F5}"/>
              </a:ext>
            </a:extLst>
          </p:cNvPr>
          <p:cNvSpPr txBox="1">
            <a:spLocks/>
          </p:cNvSpPr>
          <p:nvPr/>
        </p:nvSpPr>
        <p:spPr>
          <a:xfrm>
            <a:off x="335999" y="1367254"/>
            <a:ext cx="11094001" cy="39528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cs-CZ" sz="1800" dirty="0"/>
              <a:t>Odbor kultury a CR posoudí, zda žádost splňuje </a:t>
            </a:r>
            <a:r>
              <a:rPr lang="cs-CZ" sz="1800" b="1" dirty="0"/>
              <a:t>formální náležitosti</a:t>
            </a:r>
            <a:r>
              <a:rPr lang="cs-CZ" sz="1800" dirty="0"/>
              <a:t>, pokud je žadatel nesplní, odbor KUC navrhne neposkytnutí dotace, 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(účetní závěrky, výroční zprávy, povinné přílohy, FO doloží přílohu daňového přiznání, a spolky dodají výkaz).</a:t>
            </a:r>
          </a:p>
          <a:p>
            <a:pPr>
              <a:lnSpc>
                <a:spcPct val="100000"/>
              </a:lnSpc>
            </a:pPr>
            <a:endParaRPr lang="cs-CZ" sz="1800" dirty="0"/>
          </a:p>
          <a:p>
            <a:pPr>
              <a:lnSpc>
                <a:spcPct val="100000"/>
              </a:lnSpc>
            </a:pPr>
            <a:r>
              <a:rPr lang="cs-CZ" sz="1800" dirty="0"/>
              <a:t>Věcné hodnocení provádí v prvním kole </a:t>
            </a:r>
            <a:r>
              <a:rPr lang="cs-CZ" sz="1800" b="1" dirty="0"/>
              <a:t>dva členové Komise Rady HMP </a:t>
            </a:r>
            <a:r>
              <a:rPr lang="cs-CZ" sz="1800" dirty="0"/>
              <a:t>a </a:t>
            </a:r>
            <a:r>
              <a:rPr lang="cs-CZ" sz="1800" b="1" dirty="0"/>
              <a:t>tři expertní hodnotitelé </a:t>
            </a:r>
            <a:r>
              <a:rPr lang="cs-CZ" sz="1800" dirty="0"/>
              <a:t>(dále jen „hodnotitelé“). O konečném návrhu výše dotace rozhoduje Dotační komise ve 2. kole hodnocení.</a:t>
            </a:r>
          </a:p>
          <a:p>
            <a:pPr>
              <a:lnSpc>
                <a:spcPct val="100000"/>
              </a:lnSpc>
            </a:pPr>
            <a:endParaRPr lang="cs-CZ" sz="1800" dirty="0"/>
          </a:p>
          <a:p>
            <a:pPr>
              <a:lnSpc>
                <a:spcPct val="100000"/>
              </a:lnSpc>
            </a:pPr>
            <a:r>
              <a:rPr lang="cs-CZ" sz="1800" dirty="0"/>
              <a:t>Ekonomičtí hodnotitelé vypracují ekonomický posudek každé žádosti s požadovanou částkou </a:t>
            </a:r>
            <a:r>
              <a:rPr lang="cs-CZ" sz="1800" b="1" dirty="0"/>
              <a:t>nad 1.000.000 Kč </a:t>
            </a:r>
            <a:r>
              <a:rPr lang="cs-CZ" sz="1800" dirty="0"/>
              <a:t>(nebo při součtu požadované částky v případě podání více žádostí jedním žadatelem nad 1.000.000 Kč) a u každé žádosti o </a:t>
            </a:r>
            <a:r>
              <a:rPr lang="cs-CZ" sz="1800" b="1" dirty="0"/>
              <a:t>víceletou dotaci</a:t>
            </a:r>
            <a:r>
              <a:rPr lang="cs-CZ" sz="1800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cs-CZ" sz="1800" dirty="0"/>
          </a:p>
          <a:p>
            <a:endParaRPr lang="cs-CZ" sz="1800" b="1" dirty="0"/>
          </a:p>
        </p:txBody>
      </p:sp>
    </p:spTree>
    <p:extLst>
      <p:ext uri="{BB962C8B-B14F-4D97-AF65-F5344CB8AC3E}">
        <p14:creationId xmlns:p14="http://schemas.microsoft.com/office/powerpoint/2010/main" val="464170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E169FE-90BE-F51D-B3E3-5D201ABDFC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5CE14BEF-AB68-45BE-857D-5E70D1715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99" y="333001"/>
            <a:ext cx="11274109" cy="415144"/>
          </a:xfrm>
        </p:spPr>
        <p:txBody>
          <a:bodyPr>
            <a:noAutofit/>
          </a:bodyPr>
          <a:lstStyle/>
          <a:p>
            <a:r>
              <a:rPr lang="cs-CZ" sz="2400" b="1" dirty="0"/>
              <a:t>1. a 2. kolo hodnocení</a:t>
            </a:r>
          </a:p>
          <a:p>
            <a:endParaRPr lang="cs-CZ" sz="2400" b="1" dirty="0"/>
          </a:p>
          <a:p>
            <a:endParaRPr lang="cs-CZ" sz="2400" b="1" dirty="0"/>
          </a:p>
        </p:txBody>
      </p:sp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FB71C210-67D3-1B3B-0923-53A6D604EE36}"/>
              </a:ext>
            </a:extLst>
          </p:cNvPr>
          <p:cNvSpPr txBox="1">
            <a:spLocks/>
          </p:cNvSpPr>
          <p:nvPr/>
        </p:nvSpPr>
        <p:spPr>
          <a:xfrm>
            <a:off x="335999" y="1790413"/>
            <a:ext cx="11094001" cy="32771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dirty="0"/>
              <a:t>V modulu hodnocení bude u každé žádosti spočítán průměr bodového hodnocení.</a:t>
            </a:r>
          </a:p>
          <a:p>
            <a:r>
              <a:rPr lang="cs-CZ" sz="1800" b="1" dirty="0"/>
              <a:t>Minimální bodová hranice </a:t>
            </a:r>
            <a:r>
              <a:rPr lang="cs-CZ" sz="1800" dirty="0"/>
              <a:t>pro poskytnutí dotací ve všech Opatřeních je </a:t>
            </a:r>
            <a:r>
              <a:rPr lang="cs-CZ" sz="1800" b="1" dirty="0"/>
              <a:t>75 bodů. </a:t>
            </a:r>
          </a:p>
          <a:p>
            <a:r>
              <a:rPr lang="cs-CZ" sz="1800" dirty="0"/>
              <a:t>Žádosti, které obdrží </a:t>
            </a:r>
            <a:r>
              <a:rPr lang="cs-CZ" sz="1800" b="1" dirty="0"/>
              <a:t>0 – 74 bodů </a:t>
            </a:r>
            <a:r>
              <a:rPr lang="cs-CZ" sz="1800" dirty="0"/>
              <a:t>budou navrženy k </a:t>
            </a:r>
            <a:r>
              <a:rPr lang="cs-CZ" sz="1800" b="1" dirty="0"/>
              <a:t>neposkytnutí dotace. </a:t>
            </a:r>
          </a:p>
          <a:p>
            <a:endParaRPr lang="cs-CZ" sz="1800" dirty="0"/>
          </a:p>
          <a:p>
            <a:r>
              <a:rPr lang="cs-CZ" sz="1800" b="1" dirty="0"/>
              <a:t>Obě kola hodnocení jsou neveřejná.</a:t>
            </a:r>
          </a:p>
          <a:p>
            <a:pPr>
              <a:buFontTx/>
              <a:buChar char="-"/>
            </a:pPr>
            <a:endParaRPr lang="cs-CZ" sz="1800" dirty="0"/>
          </a:p>
          <a:p>
            <a:r>
              <a:rPr lang="cs-CZ" sz="1800" dirty="0"/>
              <a:t>O poskytnutí nebo neposkytnutí dotace se nepodávají žádné informace až do projednání ve </a:t>
            </a:r>
            <a:r>
              <a:rPr lang="cs-CZ" sz="1800" b="0" i="0" strike="noStrike" dirty="0">
                <a:effectLst/>
              </a:rPr>
              <a:t>Výboru pro kulturu, památkovou péči, výstavnictví a podporu cestovního ruchu ZHMP.</a:t>
            </a:r>
            <a:endParaRPr lang="cs-CZ" sz="1800" dirty="0"/>
          </a:p>
          <a:p>
            <a:pPr marL="0" indent="0">
              <a:lnSpc>
                <a:spcPct val="100000"/>
              </a:lnSpc>
              <a:buNone/>
            </a:pPr>
            <a:endParaRPr lang="cs-CZ" sz="1800" dirty="0"/>
          </a:p>
          <a:p>
            <a:endParaRPr lang="cs-CZ" sz="1800" b="1" dirty="0"/>
          </a:p>
        </p:txBody>
      </p:sp>
    </p:spTree>
    <p:extLst>
      <p:ext uri="{BB962C8B-B14F-4D97-AF65-F5344CB8AC3E}">
        <p14:creationId xmlns:p14="http://schemas.microsoft.com/office/powerpoint/2010/main" val="6452907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92FE0F-34BE-1921-CA4E-2DB59D33C7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9D6A9270-8830-8225-C37B-B4F87A602A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99" y="333001"/>
            <a:ext cx="11274109" cy="415144"/>
          </a:xfrm>
        </p:spPr>
        <p:txBody>
          <a:bodyPr>
            <a:noAutofit/>
          </a:bodyPr>
          <a:lstStyle/>
          <a:p>
            <a:r>
              <a:rPr lang="cs-CZ" sz="2400" b="1" dirty="0"/>
              <a:t>Způsob podání žádosti</a:t>
            </a:r>
          </a:p>
          <a:p>
            <a:endParaRPr lang="cs-CZ" sz="2400" b="1" dirty="0"/>
          </a:p>
          <a:p>
            <a:endParaRPr lang="cs-CZ" sz="2400" b="1" dirty="0"/>
          </a:p>
        </p:txBody>
      </p:sp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8BC9A9B1-CB42-09B7-8030-0C4E9061B0CA}"/>
              </a:ext>
            </a:extLst>
          </p:cNvPr>
          <p:cNvSpPr txBox="1">
            <a:spLocks/>
          </p:cNvSpPr>
          <p:nvPr/>
        </p:nvSpPr>
        <p:spPr>
          <a:xfrm>
            <a:off x="335999" y="1965779"/>
            <a:ext cx="11094001" cy="29264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cs-CZ" sz="1800" b="1" dirty="0"/>
              <a:t>Žádost musí být podána současně v elektronické a prostřednictvím datové schránky.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800" dirty="0"/>
              <a:t>Obě verze žádosti musejí být identické, s výjimkou příloh.</a:t>
            </a:r>
          </a:p>
          <a:p>
            <a:pPr>
              <a:lnSpc>
                <a:spcPct val="150000"/>
              </a:lnSpc>
            </a:pPr>
            <a:r>
              <a:rPr lang="cs-CZ" sz="1800" dirty="0"/>
              <a:t>Žádost musí být podána on-line v elektronické formě prostřednictvím Portálu finanční podpory hl. m. Prahy </a:t>
            </a:r>
          </a:p>
          <a:p>
            <a:pPr>
              <a:lnSpc>
                <a:spcPct val="150000"/>
              </a:lnSpc>
            </a:pPr>
            <a:r>
              <a:rPr lang="cs-CZ" sz="1800" dirty="0"/>
              <a:t>Žádost musí být podána prostřednictvím</a:t>
            </a:r>
            <a:r>
              <a:rPr lang="cs-CZ" sz="1800" b="1" dirty="0">
                <a:solidFill>
                  <a:srgbClr val="FF0000"/>
                </a:solidFill>
              </a:rPr>
              <a:t> </a:t>
            </a:r>
            <a:r>
              <a:rPr lang="cs-CZ" sz="1800" b="1" dirty="0"/>
              <a:t>datové schránky.</a:t>
            </a:r>
          </a:p>
          <a:p>
            <a:pPr>
              <a:lnSpc>
                <a:spcPct val="150000"/>
              </a:lnSpc>
            </a:pPr>
            <a:r>
              <a:rPr lang="cs-CZ" sz="1800" b="1" dirty="0"/>
              <a:t>1 žádost = 1 datová zpráva</a:t>
            </a:r>
          </a:p>
          <a:p>
            <a:pPr marL="0" indent="0">
              <a:lnSpc>
                <a:spcPct val="100000"/>
              </a:lnSpc>
              <a:buNone/>
            </a:pPr>
            <a:endParaRPr lang="cs-CZ" sz="1800" dirty="0"/>
          </a:p>
          <a:p>
            <a:endParaRPr lang="cs-CZ" sz="1800" b="1" dirty="0"/>
          </a:p>
        </p:txBody>
      </p:sp>
    </p:spTree>
    <p:extLst>
      <p:ext uri="{BB962C8B-B14F-4D97-AF65-F5344CB8AC3E}">
        <p14:creationId xmlns:p14="http://schemas.microsoft.com/office/powerpoint/2010/main" val="4148612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967360-6EB7-DF9D-02E1-E034C82B6E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>
            <a:extLst>
              <a:ext uri="{FF2B5EF4-FFF2-40B4-BE49-F238E27FC236}">
                <a16:creationId xmlns:a16="http://schemas.microsoft.com/office/drawing/2014/main" id="{668929CA-0846-E901-3D86-9F28EF49B7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000" y="333001"/>
            <a:ext cx="5191964" cy="360000"/>
          </a:xfrm>
        </p:spPr>
        <p:txBody>
          <a:bodyPr>
            <a:noAutofit/>
          </a:bodyPr>
          <a:lstStyle/>
          <a:p>
            <a:r>
              <a:rPr lang="cs-CZ" sz="2400" b="1" dirty="0"/>
              <a:t>Harmonogram Programu podpory 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FFDC4E3C-649E-12FF-9E75-8194E852A4FA}"/>
              </a:ext>
            </a:extLst>
          </p:cNvPr>
          <p:cNvSpPr txBox="1">
            <a:spLocks/>
          </p:cNvSpPr>
          <p:nvPr/>
        </p:nvSpPr>
        <p:spPr>
          <a:xfrm>
            <a:off x="336000" y="1073663"/>
            <a:ext cx="9753273" cy="5022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cs-CZ" sz="1800" b="1" dirty="0">
                <a:solidFill>
                  <a:srgbClr val="FF0000"/>
                </a:solidFill>
              </a:rPr>
              <a:t> 9. 6. – 25. 6. 2025 lhůta pro podání žádostí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cs-CZ" b="1" dirty="0"/>
              <a:t> do 24. 6. </a:t>
            </a:r>
            <a:r>
              <a:rPr lang="cs-CZ" dirty="0"/>
              <a:t>možnost individuální konzultace pro žadatele o dotaci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b="1" dirty="0"/>
              <a:t>do 10. 10. </a:t>
            </a:r>
            <a:r>
              <a:rPr lang="cs-CZ" dirty="0"/>
              <a:t>první</a:t>
            </a:r>
            <a:r>
              <a:rPr lang="cs-CZ" b="1" spc="60" dirty="0">
                <a:ea typeface="Times New Roman" panose="02020603050405020304" pitchFamily="18" charset="0"/>
              </a:rPr>
              <a:t> </a:t>
            </a:r>
            <a:r>
              <a:rPr lang="cs-CZ" dirty="0">
                <a:ea typeface="Times New Roman" panose="02020603050405020304" pitchFamily="18" charset="0"/>
              </a:rPr>
              <a:t>kolo</a:t>
            </a:r>
            <a:r>
              <a:rPr lang="cs-CZ" spc="60" dirty="0">
                <a:ea typeface="Times New Roman" panose="02020603050405020304" pitchFamily="18" charset="0"/>
              </a:rPr>
              <a:t> </a:t>
            </a:r>
            <a:r>
              <a:rPr lang="cs-CZ" dirty="0">
                <a:ea typeface="Times New Roman" panose="02020603050405020304" pitchFamily="18" charset="0"/>
              </a:rPr>
              <a:t>hodnocení</a:t>
            </a:r>
            <a:r>
              <a:rPr lang="cs-CZ" spc="70" dirty="0">
                <a:ea typeface="Times New Roman" panose="02020603050405020304" pitchFamily="18" charset="0"/>
              </a:rPr>
              <a:t> </a:t>
            </a:r>
            <a:r>
              <a:rPr lang="cs-CZ" dirty="0">
                <a:ea typeface="Times New Roman" panose="02020603050405020304" pitchFamily="18" charset="0"/>
              </a:rPr>
              <a:t>Dotačního řízení</a:t>
            </a:r>
            <a:r>
              <a:rPr lang="cs-CZ" spc="60" dirty="0">
                <a:ea typeface="Times New Roman" panose="02020603050405020304" pitchFamily="18" charset="0"/>
              </a:rPr>
              <a:t> 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cs-CZ" b="1" spc="60" dirty="0"/>
              <a:t> 4. 11. – 6. 11.  </a:t>
            </a:r>
            <a:r>
              <a:rPr lang="cs-CZ" spc="60" dirty="0"/>
              <a:t>druhé kolo Dotačního řízení</a:t>
            </a:r>
            <a:endParaRPr lang="cs-CZ" dirty="0"/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cs-CZ" b="1" dirty="0"/>
              <a:t> do 31. 12. </a:t>
            </a:r>
            <a:r>
              <a:rPr lang="cs-CZ" dirty="0"/>
              <a:t>projednání na Výboru KUL ZHMP a jeho následné zveřejnění 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cs-CZ" b="1" dirty="0"/>
              <a:t> do 28. 2. 2025 </a:t>
            </a:r>
            <a:r>
              <a:rPr lang="cs-CZ" dirty="0"/>
              <a:t>schválení návrhu a následné poskytnutí dotací Radou HMP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cs-CZ" b="1" dirty="0"/>
              <a:t> do 28. 2. 2025 </a:t>
            </a:r>
            <a:r>
              <a:rPr lang="cs-CZ" dirty="0"/>
              <a:t>zveřejnění výsledků dotačního řízení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cs-CZ" dirty="0"/>
              <a:t>  Uzavírání veřejnoprávních smluv případně sdělování žadatelům, že jejich žádosti nebylo vyhověno</a:t>
            </a:r>
          </a:p>
        </p:txBody>
      </p:sp>
    </p:spTree>
    <p:extLst>
      <p:ext uri="{BB962C8B-B14F-4D97-AF65-F5344CB8AC3E}">
        <p14:creationId xmlns:p14="http://schemas.microsoft.com/office/powerpoint/2010/main" val="3302027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FE1802-6651-73CF-B2D2-B407451823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3111200D-C983-D888-B6E7-B937F88E4E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99" y="333001"/>
            <a:ext cx="11274109" cy="415144"/>
          </a:xfrm>
        </p:spPr>
        <p:txBody>
          <a:bodyPr>
            <a:noAutofit/>
          </a:bodyPr>
          <a:lstStyle/>
          <a:p>
            <a:r>
              <a:rPr lang="cs-CZ" sz="2400" b="1" dirty="0"/>
              <a:t>Formulář žádosti</a:t>
            </a:r>
          </a:p>
          <a:p>
            <a:endParaRPr lang="cs-CZ" sz="2400" b="1" dirty="0"/>
          </a:p>
          <a:p>
            <a:endParaRPr lang="cs-CZ" sz="2400" b="1" dirty="0"/>
          </a:p>
        </p:txBody>
      </p:sp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7AF6288C-95B8-F6E7-EACC-1205C3280056}"/>
              </a:ext>
            </a:extLst>
          </p:cNvPr>
          <p:cNvSpPr txBox="1">
            <a:spLocks/>
          </p:cNvSpPr>
          <p:nvPr/>
        </p:nvSpPr>
        <p:spPr>
          <a:xfrm>
            <a:off x="335999" y="2180210"/>
            <a:ext cx="11094001" cy="24975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b="1" dirty="0"/>
              <a:t>Typy formulářů: </a:t>
            </a:r>
          </a:p>
          <a:p>
            <a:r>
              <a:rPr lang="cs-CZ" sz="1800" dirty="0"/>
              <a:t>Program podpory v oblasti kultury a umění pro jednoleté dotace na rok 2026.</a:t>
            </a:r>
          </a:p>
          <a:p>
            <a:pPr marL="0" indent="0">
              <a:buNone/>
            </a:pPr>
            <a:endParaRPr lang="cs-CZ" sz="1800" dirty="0"/>
          </a:p>
          <a:p>
            <a:r>
              <a:rPr lang="cs-CZ" sz="1800" dirty="0"/>
              <a:t>Program podpory v oblasti kultury a umění pro víceleté dotace na léta 2027 – 2030.</a:t>
            </a:r>
          </a:p>
          <a:p>
            <a:pPr>
              <a:buFontTx/>
              <a:buChar char="-"/>
            </a:pPr>
            <a:endParaRPr lang="cs-CZ" sz="1800" dirty="0"/>
          </a:p>
          <a:p>
            <a:r>
              <a:rPr lang="cs-CZ" sz="1800" b="0" i="0" u="none" strike="noStrike" baseline="0" dirty="0"/>
              <a:t>Žádost včetně příloh musí mít velikost maximálně 22 MB.</a:t>
            </a:r>
            <a:endParaRPr lang="cs-CZ" sz="1800" dirty="0"/>
          </a:p>
          <a:p>
            <a:endParaRPr lang="cs-CZ" sz="1800" b="1" dirty="0"/>
          </a:p>
          <a:p>
            <a:pPr marL="0" indent="0">
              <a:lnSpc>
                <a:spcPct val="100000"/>
              </a:lnSpc>
              <a:buNone/>
            </a:pPr>
            <a:endParaRPr lang="cs-CZ" sz="1800" dirty="0"/>
          </a:p>
          <a:p>
            <a:endParaRPr lang="cs-CZ" sz="1800" b="1" dirty="0"/>
          </a:p>
        </p:txBody>
      </p:sp>
    </p:spTree>
    <p:extLst>
      <p:ext uri="{BB962C8B-B14F-4D97-AF65-F5344CB8AC3E}">
        <p14:creationId xmlns:p14="http://schemas.microsoft.com/office/powerpoint/2010/main" val="4337019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0CF79F-CD4D-D381-02F4-A5E0A797B6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32BCC3EB-98A3-EB5F-B45F-61B339F574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99" y="333001"/>
            <a:ext cx="11274109" cy="415144"/>
          </a:xfrm>
        </p:spPr>
        <p:txBody>
          <a:bodyPr>
            <a:noAutofit/>
          </a:bodyPr>
          <a:lstStyle/>
          <a:p>
            <a:r>
              <a:rPr lang="cs-CZ" sz="2400" b="1" dirty="0"/>
              <a:t>Na co si dát pozor</a:t>
            </a:r>
          </a:p>
          <a:p>
            <a:endParaRPr lang="cs-CZ" sz="2400" b="1" dirty="0"/>
          </a:p>
          <a:p>
            <a:endParaRPr lang="cs-CZ" sz="2400" b="1" dirty="0"/>
          </a:p>
        </p:txBody>
      </p:sp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53997443-1A8A-D254-097F-981D818F0543}"/>
              </a:ext>
            </a:extLst>
          </p:cNvPr>
          <p:cNvSpPr txBox="1">
            <a:spLocks/>
          </p:cNvSpPr>
          <p:nvPr/>
        </p:nvSpPr>
        <p:spPr>
          <a:xfrm>
            <a:off x="335999" y="1637002"/>
            <a:ext cx="11094001" cy="35839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cs-CZ" sz="1800" b="1" dirty="0"/>
              <a:t>Aby žádost: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cs-CZ" sz="1800" dirty="0"/>
              <a:t>Byla podána včas a řádně, tzn. se všemi formálními náležitostmi a povinnými přílohami.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cs-CZ" sz="1800" dirty="0"/>
              <a:t>Byla podána požadovaným způsobem. tzn. přes Portál finanční podpory a ještě datovou schránkou.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cs-CZ" sz="1800" dirty="0"/>
              <a:t>Naplňovala účel stanovený v článku A Programu.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cs-CZ" sz="1800" dirty="0"/>
              <a:t>Byla podána způsobilým žadatelem dle článku E Programu.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cs-CZ" sz="1800" dirty="0"/>
              <a:t>Splňovala podmínky pro poskytnutí dotace dle článku I Programu.</a:t>
            </a:r>
          </a:p>
          <a:p>
            <a:pPr marL="0" indent="0">
              <a:lnSpc>
                <a:spcPct val="150000"/>
              </a:lnSpc>
              <a:buNone/>
            </a:pPr>
            <a:endParaRPr lang="cs-CZ" sz="1800" b="1" dirty="0"/>
          </a:p>
          <a:p>
            <a:pPr marL="0" indent="0">
              <a:lnSpc>
                <a:spcPct val="100000"/>
              </a:lnSpc>
              <a:buNone/>
            </a:pPr>
            <a:endParaRPr lang="cs-CZ" sz="1800" dirty="0"/>
          </a:p>
          <a:p>
            <a:endParaRPr lang="cs-CZ" sz="1800" b="1" dirty="0"/>
          </a:p>
        </p:txBody>
      </p:sp>
    </p:spTree>
    <p:extLst>
      <p:ext uri="{BB962C8B-B14F-4D97-AF65-F5344CB8AC3E}">
        <p14:creationId xmlns:p14="http://schemas.microsoft.com/office/powerpoint/2010/main" val="26080288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351017-4CF7-FE26-06F3-083068B8D6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EB3A3548-8B71-B74B-8138-A0A558B2FA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0103" y="3013856"/>
            <a:ext cx="4045878" cy="415144"/>
          </a:xfrm>
        </p:spPr>
        <p:txBody>
          <a:bodyPr>
            <a:noAutofit/>
          </a:bodyPr>
          <a:lstStyle/>
          <a:p>
            <a:r>
              <a:rPr lang="cs-CZ" sz="2400" b="1" dirty="0"/>
              <a:t>Děkujeme za pozornost.</a:t>
            </a:r>
          </a:p>
          <a:p>
            <a:endParaRPr lang="cs-CZ" sz="2400" b="1" dirty="0"/>
          </a:p>
          <a:p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808330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7ACD46C5-CDCF-E90C-9FB4-7ABF00CE9D7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1358" t="17362" r="13701" b="6750"/>
          <a:stretch/>
        </p:blipFill>
        <p:spPr>
          <a:xfrm>
            <a:off x="7663295" y="1468796"/>
            <a:ext cx="2589068" cy="3698735"/>
          </a:xfrm>
          <a:prstGeom prst="rect">
            <a:avLst/>
          </a:prstGeom>
        </p:spPr>
      </p:pic>
      <p:sp>
        <p:nvSpPr>
          <p:cNvPr id="2" name="Podnadpis 1">
            <a:extLst>
              <a:ext uri="{FF2B5EF4-FFF2-40B4-BE49-F238E27FC236}">
                <a16:creationId xmlns:a16="http://schemas.microsoft.com/office/drawing/2014/main" id="{08DCCDCB-43FE-925A-A40A-C1B0BF1A7D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cs-CZ" sz="2400" b="1" dirty="0"/>
              <a:t>Návaznosti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14792CC-DEC8-9F69-4460-00B147EE6F54}"/>
              </a:ext>
            </a:extLst>
          </p:cNvPr>
          <p:cNvSpPr txBox="1"/>
          <p:nvPr/>
        </p:nvSpPr>
        <p:spPr>
          <a:xfrm>
            <a:off x="336000" y="1468796"/>
            <a:ext cx="6605127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latin typeface="Arial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Program podpory kultury a umění pro rok 2026 a pro víceleté dotace na léta 2027 – 2030</a:t>
            </a:r>
            <a:endParaRPr lang="cs-CZ" dirty="0">
              <a:latin typeface="ArialMT"/>
            </a:endParaRPr>
          </a:p>
          <a:p>
            <a:endParaRPr lang="cs-CZ" dirty="0">
              <a:latin typeface="ArialMT"/>
            </a:endParaRPr>
          </a:p>
          <a:p>
            <a:endParaRPr lang="cs-CZ" dirty="0">
              <a:latin typeface="ArialMT"/>
            </a:endParaRPr>
          </a:p>
          <a:p>
            <a:r>
              <a:rPr lang="cs-CZ" dirty="0">
                <a:latin typeface="ArialM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Kulturní politika hl. m. Prahy 22+</a:t>
            </a:r>
            <a:endParaRPr lang="cs-CZ" dirty="0">
              <a:latin typeface="ArialMT"/>
            </a:endParaRPr>
          </a:p>
          <a:p>
            <a:pPr marL="0" indent="0">
              <a:buNone/>
            </a:pPr>
            <a:endParaRPr lang="cs-CZ" dirty="0">
              <a:latin typeface="ArialMT"/>
            </a:endParaRPr>
          </a:p>
          <a:p>
            <a:pPr marL="0" indent="0">
              <a:buNone/>
            </a:pPr>
            <a:endParaRPr lang="cs-CZ" dirty="0">
              <a:latin typeface="ArialMT"/>
            </a:endParaRPr>
          </a:p>
          <a:p>
            <a:r>
              <a:rPr lang="cs-CZ" dirty="0">
                <a:latin typeface="ArialM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Strategický plán hl. m. Prahy</a:t>
            </a:r>
            <a:endParaRPr lang="cs-CZ" dirty="0">
              <a:latin typeface="ArialMT"/>
            </a:endParaRPr>
          </a:p>
          <a:p>
            <a:endParaRPr lang="cs-CZ" dirty="0">
              <a:latin typeface="ArialMT"/>
            </a:endParaRPr>
          </a:p>
          <a:p>
            <a:endParaRPr lang="cs-CZ" dirty="0">
              <a:latin typeface="ArialMT"/>
            </a:endParaRPr>
          </a:p>
          <a:p>
            <a:r>
              <a:rPr lang="cs-CZ" dirty="0">
                <a:latin typeface="ArialM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Zásady pro poskytování dotací hlavním městem Prahou</a:t>
            </a:r>
            <a:endParaRPr lang="cs-CZ" dirty="0">
              <a:latin typeface="ArialMT"/>
            </a:endParaRPr>
          </a:p>
          <a:p>
            <a:pPr marL="0" indent="0">
              <a:buNone/>
            </a:pPr>
            <a:endParaRPr lang="cs-CZ" dirty="0">
              <a:latin typeface="ArialMT"/>
            </a:endParaRPr>
          </a:p>
          <a:p>
            <a:pPr marL="0" indent="0">
              <a:buNone/>
            </a:pPr>
            <a:endParaRPr lang="cs-CZ" dirty="0">
              <a:latin typeface="ArialMT"/>
            </a:endParaRPr>
          </a:p>
          <a:p>
            <a:r>
              <a:rPr lang="cs-CZ" dirty="0">
                <a:latin typeface="ArialM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Dotační systém hlavního města Prahy</a:t>
            </a:r>
            <a:endParaRPr lang="cs-CZ" dirty="0">
              <a:latin typeface="ArialMT"/>
            </a:endParaRPr>
          </a:p>
          <a:p>
            <a:endParaRPr lang="cs-CZ" dirty="0"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343202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9D8D9F-058B-18E5-856C-6047425BCD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>
            <a:extLst>
              <a:ext uri="{FF2B5EF4-FFF2-40B4-BE49-F238E27FC236}">
                <a16:creationId xmlns:a16="http://schemas.microsoft.com/office/drawing/2014/main" id="{E9C6F2ED-3BDC-E706-D9CC-7A6BD33BFE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000" y="333001"/>
            <a:ext cx="3945056" cy="360000"/>
          </a:xfrm>
        </p:spPr>
        <p:txBody>
          <a:bodyPr>
            <a:noAutofit/>
          </a:bodyPr>
          <a:lstStyle/>
          <a:p>
            <a:r>
              <a:rPr lang="cs-CZ" sz="2400" b="1" dirty="0"/>
              <a:t>Nejdůležitější informace 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456119A8-D144-B7B9-5D10-F48559F658CD}"/>
              </a:ext>
            </a:extLst>
          </p:cNvPr>
          <p:cNvSpPr txBox="1">
            <a:spLocks/>
          </p:cNvSpPr>
          <p:nvPr/>
        </p:nvSpPr>
        <p:spPr>
          <a:xfrm>
            <a:off x="336000" y="907190"/>
            <a:ext cx="6362519" cy="492557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cs-CZ" sz="1800" b="1" dirty="0">
                <a:latin typeface="ArialMT"/>
              </a:rPr>
              <a:t>Žádost musí být podána prostřednictvím datové schránky registrované na žadatele.</a:t>
            </a:r>
          </a:p>
          <a:p>
            <a:pPr>
              <a:lnSpc>
                <a:spcPct val="200000"/>
              </a:lnSpc>
            </a:pPr>
            <a:r>
              <a:rPr lang="cs-CZ" dirty="0">
                <a:latin typeface="ArialMT"/>
              </a:rPr>
              <a:t>Šest jednoletých Opatření a jedno víceleté Opatření.</a:t>
            </a:r>
          </a:p>
          <a:p>
            <a:pPr>
              <a:lnSpc>
                <a:spcPct val="200000"/>
              </a:lnSpc>
            </a:pPr>
            <a:r>
              <a:rPr lang="cs-CZ" dirty="0">
                <a:latin typeface="ArialMT"/>
              </a:rPr>
              <a:t>Limit podaných žádostí: 3 žádosti v Opatření I. - VI.</a:t>
            </a:r>
            <a:endParaRPr lang="cs-CZ" spc="60" dirty="0">
              <a:latin typeface="ArialMT"/>
              <a:ea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cs-CZ" spc="60" dirty="0">
                <a:latin typeface="ArialMT"/>
              </a:rPr>
              <a:t>Pokud podáte žádost v Opatření VII. nelze podat žádnou další žádost v Programu.</a:t>
            </a:r>
          </a:p>
          <a:p>
            <a:pPr>
              <a:lnSpc>
                <a:spcPct val="200000"/>
              </a:lnSpc>
            </a:pPr>
            <a:r>
              <a:rPr lang="cs-CZ" dirty="0">
                <a:latin typeface="ArialMT"/>
              </a:rPr>
              <a:t>Opatření IV. obsahuje dvě bonifikované výzvy:</a:t>
            </a:r>
            <a:r>
              <a:rPr lang="cs-CZ" i="0" u="none" strike="noStrike" baseline="0" dirty="0">
                <a:latin typeface="ArialMT"/>
              </a:rPr>
              <a:t> </a:t>
            </a:r>
          </a:p>
          <a:p>
            <a:pPr marL="342900" indent="-342900" algn="l">
              <a:buAutoNum type="arabicParenR"/>
            </a:pPr>
            <a:r>
              <a:rPr lang="cs-CZ" dirty="0">
                <a:latin typeface="ArialMT"/>
              </a:rPr>
              <a:t>S</a:t>
            </a:r>
            <a:r>
              <a:rPr lang="cs-CZ" i="0" u="none" strike="noStrike" baseline="0" dirty="0">
                <a:latin typeface="ArialMT"/>
              </a:rPr>
              <a:t> potenciálem prezentovat téma </a:t>
            </a:r>
            <a:r>
              <a:rPr lang="cs-CZ" i="0" u="none" strike="noStrike" baseline="0" dirty="0" err="1">
                <a:latin typeface="ArialMT"/>
              </a:rPr>
              <a:t>pragensie</a:t>
            </a:r>
            <a:r>
              <a:rPr lang="cs-CZ" i="0" u="none" strike="noStrike" baseline="0" dirty="0">
                <a:latin typeface="ArialMT"/>
              </a:rPr>
              <a:t> na Frankfurtském knižním veletrhu (</a:t>
            </a:r>
            <a:r>
              <a:rPr lang="cs-CZ" i="0" u="none" strike="noStrike" baseline="0" dirty="0" err="1">
                <a:latin typeface="ArialMT"/>
              </a:rPr>
              <a:t>Frankfurter</a:t>
            </a:r>
            <a:r>
              <a:rPr lang="cs-CZ" i="0" u="none" strike="noStrike" baseline="0" dirty="0">
                <a:latin typeface="ArialMT"/>
              </a:rPr>
              <a:t> </a:t>
            </a:r>
            <a:r>
              <a:rPr lang="cs-CZ" i="0" u="none" strike="noStrike" baseline="0" dirty="0" err="1">
                <a:latin typeface="ArialMT"/>
              </a:rPr>
              <a:t>Buchmesse</a:t>
            </a:r>
            <a:r>
              <a:rPr lang="cs-CZ" i="0" u="none" strike="noStrike" baseline="0" dirty="0">
                <a:latin typeface="ArialMT"/>
              </a:rPr>
              <a:t>) </a:t>
            </a:r>
          </a:p>
          <a:p>
            <a:pPr marL="342900" indent="-342900" algn="l">
              <a:buAutoNum type="arabicParenR"/>
            </a:pPr>
            <a:r>
              <a:rPr lang="cs-CZ" i="0" u="none" strike="noStrike" baseline="0" dirty="0">
                <a:latin typeface="ArialMT"/>
              </a:rPr>
              <a:t>Projekty excelentně a relevantně připomínající 90. výročí narození Václava Havla.</a:t>
            </a:r>
            <a:endParaRPr lang="cs-CZ" dirty="0">
              <a:latin typeface="ArialMT"/>
            </a:endParaRPr>
          </a:p>
        </p:txBody>
      </p:sp>
      <p:pic>
        <p:nvPicPr>
          <p:cNvPr id="1026" name="Picture 2" descr="FBM">
            <a:extLst>
              <a:ext uri="{FF2B5EF4-FFF2-40B4-BE49-F238E27FC236}">
                <a16:creationId xmlns:a16="http://schemas.microsoft.com/office/drawing/2014/main" id="{B7C2341A-6E9C-731D-6363-E2B979618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630" y="3999692"/>
            <a:ext cx="3128097" cy="183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 descr="Obsah obrázku černobílá, interiér, nábytek, zeď&#10;&#10;Popis byl vytvořen automaticky">
            <a:extLst>
              <a:ext uri="{FF2B5EF4-FFF2-40B4-BE49-F238E27FC236}">
                <a16:creationId xmlns:a16="http://schemas.microsoft.com/office/drawing/2014/main" id="{E79ED8D4-9C1C-2C26-9B36-7F9C3EBC22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630" y="907190"/>
            <a:ext cx="4452518" cy="302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34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51B66CF8-AE75-9F97-E309-78A7397A67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cs-CZ" sz="2400" b="1" dirty="0"/>
              <a:t>Účel dotace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83320D14-BBB5-09CE-E24E-CAFA88AE8A7C}"/>
              </a:ext>
            </a:extLst>
          </p:cNvPr>
          <p:cNvSpPr txBox="1">
            <a:spLocks/>
          </p:cNvSpPr>
          <p:nvPr/>
        </p:nvSpPr>
        <p:spPr>
          <a:xfrm>
            <a:off x="336000" y="2161337"/>
            <a:ext cx="9753273" cy="25353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cs-CZ" sz="1800" dirty="0">
                <a:latin typeface="ArialMT"/>
              </a:rPr>
              <a:t>Dosažení účelu jednoleté dotace od 1. 1. 2026 do 31. 12. 2026, víceleté dotace  na dva až čtyři roky od 1. 1. 2027 do 31. 12. 2030</a:t>
            </a:r>
          </a:p>
          <a:p>
            <a:pPr>
              <a:lnSpc>
                <a:spcPct val="150000"/>
              </a:lnSpc>
            </a:pPr>
            <a:endParaRPr lang="cs-CZ" sz="1800" dirty="0">
              <a:latin typeface="ArialMT"/>
            </a:endParaRPr>
          </a:p>
          <a:p>
            <a:pPr>
              <a:lnSpc>
                <a:spcPct val="150000"/>
              </a:lnSpc>
            </a:pPr>
            <a:r>
              <a:rPr lang="cs-CZ" sz="1800" dirty="0">
                <a:latin typeface="ArialMT"/>
              </a:rPr>
              <a:t>Dotace </a:t>
            </a:r>
            <a:r>
              <a:rPr lang="cs-CZ" sz="1800" dirty="0">
                <a:solidFill>
                  <a:srgbClr val="000000"/>
                </a:solidFill>
                <a:latin typeface="ArialMT"/>
              </a:rPr>
              <a:t>není určena na realizaci filmu, vydávání novin a časopisů v tištěné ani digitální podobě, dále není dotace určena na</a:t>
            </a:r>
            <a:r>
              <a:rPr lang="pl-PL" sz="1800" dirty="0">
                <a:solidFill>
                  <a:srgbClr val="000000"/>
                </a:solidFill>
                <a:latin typeface="ArialMT"/>
              </a:rPr>
              <a:t> realizaci účelu mimo území hl. m. Prahy, s výjimkou zahraniční prezentace.</a:t>
            </a:r>
            <a:endParaRPr lang="cs-CZ" sz="1800" i="0" u="none" strike="noStrike" baseline="0" dirty="0">
              <a:solidFill>
                <a:srgbClr val="000000"/>
              </a:solidFill>
              <a:latin typeface="ArialMT"/>
            </a:endParaRPr>
          </a:p>
          <a:p>
            <a:pPr marL="285750" indent="-285750" algn="l">
              <a:buFont typeface="Wingdings" panose="05000000000000000000" pitchFamily="2" charset="2"/>
              <a:buChar char="q"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627658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077434-97C3-A0CB-18E7-73B05A8E84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248FE57F-F774-E2CE-E5DE-DE91D17780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cs-CZ" sz="2400" b="1" dirty="0"/>
              <a:t>Způsobilý žadatel</a:t>
            </a:r>
          </a:p>
        </p:txBody>
      </p:sp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7230B1AA-4449-34CD-57E1-4C954BF61231}"/>
              </a:ext>
            </a:extLst>
          </p:cNvPr>
          <p:cNvSpPr txBox="1">
            <a:spLocks/>
          </p:cNvSpPr>
          <p:nvPr/>
        </p:nvSpPr>
        <p:spPr>
          <a:xfrm>
            <a:off x="336000" y="1408898"/>
            <a:ext cx="10627747" cy="40402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800" dirty="0">
                <a:latin typeface="ArialMT"/>
              </a:rPr>
              <a:t>O dotaci mohou žádat tito žadatelé: </a:t>
            </a:r>
          </a:p>
          <a:p>
            <a:pPr>
              <a:lnSpc>
                <a:spcPct val="100000"/>
              </a:lnSpc>
            </a:pPr>
            <a:endParaRPr lang="pl-PL" sz="1800" dirty="0">
              <a:latin typeface="ArialMT"/>
            </a:endParaRPr>
          </a:p>
          <a:p>
            <a:pPr marL="783000" lvl="1" indent="-457200" algn="l">
              <a:lnSpc>
                <a:spcPct val="100000"/>
              </a:lnSpc>
              <a:buFont typeface="Arial" panose="020B0604020202020204" pitchFamily="34" charset="0"/>
              <a:buAutoNum type="alphaLcParenR"/>
            </a:pPr>
            <a:r>
              <a:rPr lang="cs-CZ" sz="1800" dirty="0">
                <a:latin typeface="ArialMT"/>
              </a:rPr>
              <a:t>právnická osoba podle zákona č. 89/2012 Sb., občanský zákoník, ve znění pozdějších předpisů (dále jen „občanský zákoník“), tj. spolek, nadace či nadační fond a ústav, </a:t>
            </a:r>
          </a:p>
          <a:p>
            <a:pPr marL="783000" lvl="1" indent="-457200" algn="l">
              <a:lnSpc>
                <a:spcPct val="100000"/>
              </a:lnSpc>
              <a:buFont typeface="Arial" panose="020B0604020202020204" pitchFamily="34" charset="0"/>
              <a:buAutoNum type="alphaLcParenR"/>
            </a:pPr>
            <a:r>
              <a:rPr lang="cs-CZ" sz="1800" dirty="0">
                <a:latin typeface="ArialMT"/>
              </a:rPr>
              <a:t>církev a náboženská společnost podle zákona č. 3/2002 Sb., ve znění pozdějších předpisů, </a:t>
            </a:r>
          </a:p>
          <a:p>
            <a:pPr marL="783000" lvl="1" indent="-457200" algn="l">
              <a:lnSpc>
                <a:spcPct val="100000"/>
              </a:lnSpc>
              <a:buFont typeface="Arial" panose="020B0604020202020204" pitchFamily="34" charset="0"/>
              <a:buAutoNum type="alphaLcParenR"/>
            </a:pPr>
            <a:r>
              <a:rPr lang="cs-CZ" sz="1800" dirty="0">
                <a:latin typeface="ArialMT"/>
              </a:rPr>
              <a:t>obecně prospěšná společnost podle Občanského zákoníku, </a:t>
            </a:r>
          </a:p>
          <a:p>
            <a:pPr marL="783000" lvl="1" indent="-457200" algn="l">
              <a:lnSpc>
                <a:spcPct val="100000"/>
              </a:lnSpc>
              <a:buFont typeface="Arial" panose="020B0604020202020204" pitchFamily="34" charset="0"/>
              <a:buAutoNum type="alphaLcParenR"/>
            </a:pPr>
            <a:r>
              <a:rPr lang="cs-CZ" sz="1800" dirty="0">
                <a:latin typeface="ArialMT"/>
              </a:rPr>
              <a:t>veřejnoprávní instituce založená zákonem (veřejná vysoká škola apod.), </a:t>
            </a:r>
          </a:p>
          <a:p>
            <a:pPr marL="783000" lvl="1" indent="-457200" algn="l">
              <a:lnSpc>
                <a:spcPct val="100000"/>
              </a:lnSpc>
              <a:buFont typeface="Arial" panose="020B0604020202020204" pitchFamily="34" charset="0"/>
              <a:buAutoNum type="alphaLcParenR"/>
            </a:pPr>
            <a:r>
              <a:rPr lang="pl-PL" sz="1800" dirty="0">
                <a:latin typeface="ArialMT"/>
              </a:rPr>
              <a:t>podnikající fyzická osoba (pouze s IČO), </a:t>
            </a:r>
          </a:p>
          <a:p>
            <a:pPr marL="783000" lvl="1" indent="-457200" algn="l">
              <a:lnSpc>
                <a:spcPct val="100000"/>
              </a:lnSpc>
              <a:buFont typeface="Arial" panose="020B0604020202020204" pitchFamily="34" charset="0"/>
              <a:buAutoNum type="alphaLcParenR"/>
            </a:pPr>
            <a:r>
              <a:rPr lang="cs-CZ" sz="1800" dirty="0">
                <a:latin typeface="ArialMT"/>
              </a:rPr>
              <a:t>obchodní korporace podle zákona č. 90/2012 Sb., o obchodních korporacích, ve znění pozdějších předpisů, </a:t>
            </a:r>
          </a:p>
          <a:p>
            <a:pPr marL="783000" lvl="1" indent="-457200" algn="l">
              <a:lnSpc>
                <a:spcPct val="100000"/>
              </a:lnSpc>
              <a:buFont typeface="Arial" panose="020B0604020202020204" pitchFamily="34" charset="0"/>
              <a:buAutoNum type="alphaLcParenR"/>
            </a:pPr>
            <a:r>
              <a:rPr lang="cs-CZ" sz="1800" dirty="0">
                <a:latin typeface="ArialMT"/>
              </a:rPr>
              <a:t>subjekt, který vznikl na základě mezinárodní dohody,</a:t>
            </a:r>
          </a:p>
          <a:p>
            <a:pPr marL="783000" lvl="1" indent="-457200" algn="l">
              <a:lnSpc>
                <a:spcPct val="100000"/>
              </a:lnSpc>
              <a:buFont typeface="Arial" panose="020B0604020202020204" pitchFamily="34" charset="0"/>
              <a:buAutoNum type="alphaLcParenR"/>
            </a:pPr>
            <a:r>
              <a:rPr lang="cs-CZ" sz="1800" dirty="0">
                <a:latin typeface="ArialMT"/>
              </a:rPr>
              <a:t>zájmové sdružení právnických osob.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7637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225729-9654-D82B-48B7-B07D9D6717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98FB908C-1287-F06C-BF4C-FBA1FD5705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99" y="333001"/>
            <a:ext cx="11274109" cy="913908"/>
          </a:xfrm>
        </p:spPr>
        <p:txBody>
          <a:bodyPr>
            <a:noAutofit/>
          </a:bodyPr>
          <a:lstStyle/>
          <a:p>
            <a:r>
              <a:rPr lang="cs-CZ" sz="2400" b="1" dirty="0"/>
              <a:t>Opatření I. | Podpora zpřístupňování kultury a umění (víceletá dotace)</a:t>
            </a:r>
          </a:p>
          <a:p>
            <a:r>
              <a:rPr lang="cs-CZ" sz="2400" b="1" dirty="0"/>
              <a:t>Nad 500.000 Kč</a:t>
            </a:r>
          </a:p>
          <a:p>
            <a:endParaRPr lang="cs-CZ" sz="2400" b="1" dirty="0"/>
          </a:p>
          <a:p>
            <a:endParaRPr lang="cs-CZ" sz="2400" b="1" dirty="0"/>
          </a:p>
        </p:txBody>
      </p:sp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C3E829BE-8D3D-912A-AA43-F5B26F10B334}"/>
              </a:ext>
            </a:extLst>
          </p:cNvPr>
          <p:cNvSpPr txBox="1">
            <a:spLocks/>
          </p:cNvSpPr>
          <p:nvPr/>
        </p:nvSpPr>
        <p:spPr>
          <a:xfrm>
            <a:off x="335999" y="1795865"/>
            <a:ext cx="11274108" cy="3266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b="1" dirty="0"/>
              <a:t>kategorie I.A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1800" dirty="0"/>
              <a:t>provozování kulturního zařízení (ve všech oborech),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1800" dirty="0"/>
              <a:t>celoroční činnost souboru, uměleckého tělesa, produkční jednotky (ve všech oborech),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1800" dirty="0"/>
              <a:t>festivaly (</a:t>
            </a:r>
            <a:r>
              <a:rPr lang="cs-CZ" sz="1800" dirty="0">
                <a:solidFill>
                  <a:srgbClr val="000000"/>
                </a:solidFill>
                <a:ea typeface="Times New Roman" panose="02020603050405020304" pitchFamily="18" charset="0"/>
              </a:rPr>
              <a:t>pro Projekty nesplňující kritéria pro kategorii I.B, ve všech oborech</a:t>
            </a:r>
            <a:r>
              <a:rPr lang="cs-CZ" sz="1800" dirty="0"/>
              <a:t>) a výběrové přehlídky (ve všech oborech)</a:t>
            </a:r>
          </a:p>
          <a:p>
            <a:pPr marL="0" indent="0">
              <a:buNone/>
            </a:pPr>
            <a:r>
              <a:rPr lang="cs-CZ" sz="1800" b="1" dirty="0"/>
              <a:t>kategorie I.B</a:t>
            </a:r>
          </a:p>
          <a:p>
            <a:pPr marL="342900" marR="67945" lvl="0" indent="-342900" algn="just">
              <a:lnSpc>
                <a:spcPct val="115000"/>
              </a:lnSpc>
              <a:spcAft>
                <a:spcPts val="600"/>
              </a:spcAft>
              <a:buFont typeface="+mj-lt"/>
              <a:buAutoNum type="alphaLcParenR"/>
            </a:pPr>
            <a:r>
              <a:rPr lang="cs-CZ" sz="1800" dirty="0"/>
              <a:t>podpora </a:t>
            </a:r>
            <a:r>
              <a:rPr lang="cs-CZ" sz="1800" dirty="0">
                <a:effectLst/>
                <a:ea typeface="Times New Roman" panose="02020603050405020304" pitchFamily="18" charset="0"/>
              </a:rPr>
              <a:t>velkých profilových festivalů (ve všech oborech) realizovaných na území HMP.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2942899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116972-49D2-5C2C-A366-ACEA04F9BA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69C5EC66-89CA-18C0-5816-AA06925298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99" y="333001"/>
            <a:ext cx="11274109" cy="913908"/>
          </a:xfrm>
        </p:spPr>
        <p:txBody>
          <a:bodyPr>
            <a:noAutofit/>
          </a:bodyPr>
          <a:lstStyle/>
          <a:p>
            <a:r>
              <a:rPr lang="cs-CZ" sz="2400" b="1" dirty="0"/>
              <a:t>Opatření II. | Podpora zpřístupňování kultury a umění – kulturní zařízení</a:t>
            </a:r>
          </a:p>
          <a:p>
            <a:r>
              <a:rPr lang="cs-CZ" sz="2400" b="1" dirty="0"/>
              <a:t>Nad 200.000 Kč</a:t>
            </a:r>
          </a:p>
          <a:p>
            <a:endParaRPr lang="cs-CZ" sz="2400" b="1" dirty="0"/>
          </a:p>
          <a:p>
            <a:endParaRPr lang="cs-CZ" sz="2400" b="1" dirty="0"/>
          </a:p>
        </p:txBody>
      </p:sp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005532B9-8AC4-BCFE-E2F5-FC492D2F0AEA}"/>
              </a:ext>
            </a:extLst>
          </p:cNvPr>
          <p:cNvSpPr txBox="1">
            <a:spLocks/>
          </p:cNvSpPr>
          <p:nvPr/>
        </p:nvSpPr>
        <p:spPr>
          <a:xfrm>
            <a:off x="335999" y="2661774"/>
            <a:ext cx="11094001" cy="1534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68580" lvl="0" algn="just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tabLst>
                <a:tab pos="900430" algn="l"/>
              </a:tabLst>
            </a:pPr>
            <a:r>
              <a:rPr lang="cs-CZ" sz="1800" dirty="0"/>
              <a:t>Provozování kulturního zařízení (ve všech oborech)</a:t>
            </a:r>
            <a:r>
              <a:rPr lang="cs-CZ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– umělecká a kulturní centra či prostory, divadla, kina, koncertní síně, galerie, muzea, knihovny a archivy a další podobná umělecká a kulturní zřízení, organizace a instituce.</a:t>
            </a:r>
            <a:endParaRPr lang="cs-CZ" sz="18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966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A1128C-344D-03B7-DB0B-60E9593AC9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095F1AF9-0EEA-186E-0BB5-368405828C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99" y="333001"/>
            <a:ext cx="11274109" cy="913908"/>
          </a:xfrm>
        </p:spPr>
        <p:txBody>
          <a:bodyPr>
            <a:noAutofit/>
          </a:bodyPr>
          <a:lstStyle/>
          <a:p>
            <a:r>
              <a:rPr lang="cs-CZ" sz="2400" b="1" dirty="0"/>
              <a:t>Opatření III. | Podpora kultury a umění – celoroční činnost</a:t>
            </a:r>
          </a:p>
          <a:p>
            <a:r>
              <a:rPr lang="cs-CZ" sz="2400" b="1" dirty="0"/>
              <a:t>Nad 200.000 Kč</a:t>
            </a:r>
          </a:p>
          <a:p>
            <a:endParaRPr lang="cs-CZ" sz="2400" b="1" dirty="0"/>
          </a:p>
          <a:p>
            <a:endParaRPr lang="cs-CZ" sz="2400" b="1" dirty="0"/>
          </a:p>
        </p:txBody>
      </p:sp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2F3A65FF-533F-5F37-FF77-A37EA98AECA0}"/>
              </a:ext>
            </a:extLst>
          </p:cNvPr>
          <p:cNvSpPr txBox="1">
            <a:spLocks/>
          </p:cNvSpPr>
          <p:nvPr/>
        </p:nvSpPr>
        <p:spPr>
          <a:xfrm>
            <a:off x="335999" y="2614985"/>
            <a:ext cx="11094001" cy="8140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67945" lv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cs-CZ" sz="1800" dirty="0">
                <a:ea typeface="Times New Roman" panose="02020603050405020304" pitchFamily="18" charset="0"/>
              </a:rPr>
              <a:t>C</a:t>
            </a:r>
            <a:r>
              <a:rPr lang="cs-CZ" sz="1800" dirty="0">
                <a:effectLst/>
                <a:ea typeface="Times New Roman" panose="02020603050405020304" pitchFamily="18" charset="0"/>
              </a:rPr>
              <a:t>eloroční činnost souboru, uměleckého tělesa, produkční jednotky (ve všech oborech).</a:t>
            </a:r>
          </a:p>
        </p:txBody>
      </p:sp>
    </p:spTree>
    <p:extLst>
      <p:ext uri="{BB962C8B-B14F-4D97-AF65-F5344CB8AC3E}">
        <p14:creationId xmlns:p14="http://schemas.microsoft.com/office/powerpoint/2010/main" val="12398311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1582</Words>
  <Application>Microsoft Office PowerPoint</Application>
  <PresentationFormat>Širokoúhlá obrazovka</PresentationFormat>
  <Paragraphs>148</Paragraphs>
  <Slides>22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9" baseType="lpstr">
      <vt:lpstr>Aptos</vt:lpstr>
      <vt:lpstr>Aptos Display</vt:lpstr>
      <vt:lpstr>Arial</vt:lpstr>
      <vt:lpstr>ArialMT</vt:lpstr>
      <vt:lpstr>Times New Roman</vt:lpstr>
      <vt:lpstr>Wingdings</vt:lpstr>
      <vt:lpstr>Motiv Office</vt:lpstr>
      <vt:lpstr>Program podpory hlavního města Prahy v oblasti kultury a umění na rok 2026 a víceleté dotace na léta 2027 - 2030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Sulženko Jiří (MHMP, KUC)</dc:creator>
  <cp:lastModifiedBy>Hegerová Tamara (MHMP, KUC)</cp:lastModifiedBy>
  <cp:revision>13</cp:revision>
  <dcterms:created xsi:type="dcterms:W3CDTF">2025-04-02T09:14:45Z</dcterms:created>
  <dcterms:modified xsi:type="dcterms:W3CDTF">2025-05-27T11:16:50Z</dcterms:modified>
</cp:coreProperties>
</file>