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8"/>
  </p:notesMasterIdLst>
  <p:handoutMasterIdLst>
    <p:handoutMasterId r:id="rId29"/>
  </p:handoutMasterIdLst>
  <p:sldIdLst>
    <p:sldId id="276" r:id="rId2"/>
    <p:sldId id="368" r:id="rId3"/>
    <p:sldId id="317" r:id="rId4"/>
    <p:sldId id="257" r:id="rId5"/>
    <p:sldId id="292" r:id="rId6"/>
    <p:sldId id="309" r:id="rId7"/>
    <p:sldId id="321" r:id="rId8"/>
    <p:sldId id="293" r:id="rId9"/>
    <p:sldId id="306" r:id="rId10"/>
    <p:sldId id="371" r:id="rId11"/>
    <p:sldId id="370" r:id="rId12"/>
    <p:sldId id="296" r:id="rId13"/>
    <p:sldId id="298" r:id="rId14"/>
    <p:sldId id="299" r:id="rId15"/>
    <p:sldId id="320" r:id="rId16"/>
    <p:sldId id="311" r:id="rId17"/>
    <p:sldId id="318" r:id="rId18"/>
    <p:sldId id="319" r:id="rId19"/>
    <p:sldId id="322" r:id="rId20"/>
    <p:sldId id="312" r:id="rId21"/>
    <p:sldId id="300" r:id="rId22"/>
    <p:sldId id="301" r:id="rId23"/>
    <p:sldId id="324" r:id="rId24"/>
    <p:sldId id="356" r:id="rId25"/>
    <p:sldId id="374" r:id="rId26"/>
    <p:sldId id="278" r:id="rId27"/>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gerová Tamara (MHMP, KUC)" initials="HT(K" lastIdx="1" clrIdx="0">
    <p:extLst>
      <p:ext uri="{19B8F6BF-5375-455C-9EA6-DF929625EA0E}">
        <p15:presenceInfo xmlns:p15="http://schemas.microsoft.com/office/powerpoint/2012/main" userId="S::m000xz009353@mag.mepnet.cz::94526477-c6b4-4c4d-9eec-e900583f08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B8"/>
    <a:srgbClr val="FFFF00"/>
    <a:srgbClr val="7A283C"/>
    <a:srgbClr val="00B331"/>
    <a:srgbClr val="0056BC"/>
    <a:srgbClr val="E90C24"/>
    <a:srgbClr val="FF9700"/>
    <a:srgbClr val="FF0000"/>
    <a:srgbClr val="FFC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63" autoAdjust="0"/>
    <p:restoredTop sz="94654" autoAdjust="0"/>
  </p:normalViewPr>
  <p:slideViewPr>
    <p:cSldViewPr snapToGrid="0" showGuides="1">
      <p:cViewPr varScale="1">
        <p:scale>
          <a:sx n="114" d="100"/>
          <a:sy n="114" d="100"/>
        </p:scale>
        <p:origin x="1290" y="102"/>
      </p:cViewPr>
      <p:guideLst>
        <p:guide orient="horz" pos="2160"/>
        <p:guide pos="2880"/>
      </p:guideLst>
    </p:cSldViewPr>
  </p:slideViewPr>
  <p:notesTextViewPr>
    <p:cViewPr>
      <p:scale>
        <a:sx n="1" d="1"/>
        <a:sy n="1" d="1"/>
      </p:scale>
      <p:origin x="0" y="0"/>
    </p:cViewPr>
  </p:notesTextViewPr>
  <p:notesViewPr>
    <p:cSldViewPr snapToGrid="0">
      <p:cViewPr varScale="1">
        <p:scale>
          <a:sx n="111" d="100"/>
          <a:sy n="111" d="100"/>
        </p:scale>
        <p:origin x="488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8136"/>
          </a:xfrm>
          <a:prstGeom prst="rect">
            <a:avLst/>
          </a:prstGeom>
        </p:spPr>
        <p:txBody>
          <a:bodyPr vert="horz" lIns="95559" tIns="47780" rIns="95559" bIns="47780" rtlCol="0"/>
          <a:lstStyle>
            <a:lvl1pPr algn="l">
              <a:defRPr sz="1300"/>
            </a:lvl1pPr>
          </a:lstStyle>
          <a:p>
            <a:endParaRPr lang="cs-CZ"/>
          </a:p>
        </p:txBody>
      </p:sp>
      <p:sp>
        <p:nvSpPr>
          <p:cNvPr id="3" name="Zástupný symbol pro datum 2"/>
          <p:cNvSpPr>
            <a:spLocks noGrp="1"/>
          </p:cNvSpPr>
          <p:nvPr>
            <p:ph type="dt" sz="quarter" idx="1"/>
          </p:nvPr>
        </p:nvSpPr>
        <p:spPr>
          <a:xfrm>
            <a:off x="3850444" y="0"/>
            <a:ext cx="2945659" cy="498136"/>
          </a:xfrm>
          <a:prstGeom prst="rect">
            <a:avLst/>
          </a:prstGeom>
        </p:spPr>
        <p:txBody>
          <a:bodyPr vert="horz" lIns="95559" tIns="47780" rIns="95559" bIns="47780" rtlCol="0"/>
          <a:lstStyle>
            <a:lvl1pPr algn="r">
              <a:defRPr sz="1300"/>
            </a:lvl1pPr>
          </a:lstStyle>
          <a:p>
            <a:fld id="{0502E7A6-1905-4E90-B56D-52359CA496D7}" type="datetimeFigureOut">
              <a:rPr lang="cs-CZ" smtClean="0"/>
              <a:t>13.06.2023</a:t>
            </a:fld>
            <a:endParaRPr lang="cs-CZ"/>
          </a:p>
        </p:txBody>
      </p:sp>
      <p:sp>
        <p:nvSpPr>
          <p:cNvPr id="4" name="Zástupný symbol pro zápatí 3"/>
          <p:cNvSpPr>
            <a:spLocks noGrp="1"/>
          </p:cNvSpPr>
          <p:nvPr>
            <p:ph type="ftr" sz="quarter" idx="2"/>
          </p:nvPr>
        </p:nvSpPr>
        <p:spPr>
          <a:xfrm>
            <a:off x="1" y="9430093"/>
            <a:ext cx="2945659" cy="498135"/>
          </a:xfrm>
          <a:prstGeom prst="rect">
            <a:avLst/>
          </a:prstGeom>
        </p:spPr>
        <p:txBody>
          <a:bodyPr vert="horz" lIns="95559" tIns="47780" rIns="95559" bIns="47780" rtlCol="0" anchor="b"/>
          <a:lstStyle>
            <a:lvl1pPr algn="l">
              <a:defRPr sz="1300"/>
            </a:lvl1pPr>
          </a:lstStyle>
          <a:p>
            <a:endParaRPr lang="cs-CZ"/>
          </a:p>
        </p:txBody>
      </p:sp>
      <p:sp>
        <p:nvSpPr>
          <p:cNvPr id="5" name="Zástupný symbol pro číslo snímku 4"/>
          <p:cNvSpPr>
            <a:spLocks noGrp="1"/>
          </p:cNvSpPr>
          <p:nvPr>
            <p:ph type="sldNum" sz="quarter" idx="3"/>
          </p:nvPr>
        </p:nvSpPr>
        <p:spPr>
          <a:xfrm>
            <a:off x="3850444" y="9430093"/>
            <a:ext cx="2945659" cy="498135"/>
          </a:xfrm>
          <a:prstGeom prst="rect">
            <a:avLst/>
          </a:prstGeom>
        </p:spPr>
        <p:txBody>
          <a:bodyPr vert="horz" lIns="95559" tIns="47780" rIns="95559" bIns="47780" rtlCol="0" anchor="b"/>
          <a:lstStyle>
            <a:lvl1pPr algn="r">
              <a:defRPr sz="1300"/>
            </a:lvl1pPr>
          </a:lstStyle>
          <a:p>
            <a:fld id="{642CAD74-09DE-4AB6-8DBC-E3CC91A8061D}" type="slidenum">
              <a:rPr lang="cs-CZ" smtClean="0"/>
              <a:t>‹#›</a:t>
            </a:fld>
            <a:endParaRPr lang="cs-CZ"/>
          </a:p>
        </p:txBody>
      </p:sp>
    </p:spTree>
    <p:extLst>
      <p:ext uri="{BB962C8B-B14F-4D97-AF65-F5344CB8AC3E}">
        <p14:creationId xmlns:p14="http://schemas.microsoft.com/office/powerpoint/2010/main" val="23323665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8136"/>
          </a:xfrm>
          <a:prstGeom prst="rect">
            <a:avLst/>
          </a:prstGeom>
        </p:spPr>
        <p:txBody>
          <a:bodyPr vert="horz" lIns="95559" tIns="47780" rIns="95559" bIns="47780" rtlCol="0"/>
          <a:lstStyle>
            <a:lvl1pPr algn="l">
              <a:defRPr sz="1300"/>
            </a:lvl1pPr>
          </a:lstStyle>
          <a:p>
            <a:endParaRPr lang="cs-CZ"/>
          </a:p>
        </p:txBody>
      </p:sp>
      <p:sp>
        <p:nvSpPr>
          <p:cNvPr id="3" name="Zástupný symbol pro datum 2"/>
          <p:cNvSpPr>
            <a:spLocks noGrp="1"/>
          </p:cNvSpPr>
          <p:nvPr>
            <p:ph type="dt" idx="1"/>
          </p:nvPr>
        </p:nvSpPr>
        <p:spPr>
          <a:xfrm>
            <a:off x="3850444" y="0"/>
            <a:ext cx="2945659" cy="498136"/>
          </a:xfrm>
          <a:prstGeom prst="rect">
            <a:avLst/>
          </a:prstGeom>
        </p:spPr>
        <p:txBody>
          <a:bodyPr vert="horz" lIns="95559" tIns="47780" rIns="95559" bIns="47780" rtlCol="0"/>
          <a:lstStyle>
            <a:lvl1pPr algn="r">
              <a:defRPr sz="1300"/>
            </a:lvl1pPr>
          </a:lstStyle>
          <a:p>
            <a:fld id="{86A72F8E-9C14-4771-8BB4-9FF0607221F8}" type="datetimeFigureOut">
              <a:rPr lang="cs-CZ" smtClean="0"/>
              <a:t>13.06.2023</a:t>
            </a:fld>
            <a:endParaRPr lang="cs-CZ"/>
          </a:p>
        </p:txBody>
      </p:sp>
      <p:sp>
        <p:nvSpPr>
          <p:cNvPr id="4" name="Zástupný symbol pro obrázek snímku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5559" tIns="47780" rIns="95559" bIns="47780" rtlCol="0" anchor="ctr"/>
          <a:lstStyle/>
          <a:p>
            <a:endParaRPr lang="cs-CZ"/>
          </a:p>
        </p:txBody>
      </p:sp>
      <p:sp>
        <p:nvSpPr>
          <p:cNvPr id="5" name="Zástupný symbol pro poznámky 4"/>
          <p:cNvSpPr>
            <a:spLocks noGrp="1"/>
          </p:cNvSpPr>
          <p:nvPr>
            <p:ph type="body" sz="quarter" idx="3"/>
          </p:nvPr>
        </p:nvSpPr>
        <p:spPr>
          <a:xfrm>
            <a:off x="679768" y="4777959"/>
            <a:ext cx="5438140" cy="3909239"/>
          </a:xfrm>
          <a:prstGeom prst="rect">
            <a:avLst/>
          </a:prstGeom>
        </p:spPr>
        <p:txBody>
          <a:bodyPr vert="horz" lIns="95559" tIns="47780" rIns="95559" bIns="4778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30093"/>
            <a:ext cx="2945659" cy="498135"/>
          </a:xfrm>
          <a:prstGeom prst="rect">
            <a:avLst/>
          </a:prstGeom>
        </p:spPr>
        <p:txBody>
          <a:bodyPr vert="horz" lIns="95559" tIns="47780" rIns="95559" bIns="47780"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3850444" y="9430093"/>
            <a:ext cx="2945659" cy="498135"/>
          </a:xfrm>
          <a:prstGeom prst="rect">
            <a:avLst/>
          </a:prstGeom>
        </p:spPr>
        <p:txBody>
          <a:bodyPr vert="horz" lIns="95559" tIns="47780" rIns="95559" bIns="47780" rtlCol="0" anchor="b"/>
          <a:lstStyle>
            <a:lvl1pPr algn="r">
              <a:defRPr sz="1300"/>
            </a:lvl1pPr>
          </a:lstStyle>
          <a:p>
            <a:fld id="{DD71FAD6-C595-49B9-A010-ACF37127121A}" type="slidenum">
              <a:rPr lang="cs-CZ" smtClean="0"/>
              <a:t>‹#›</a:t>
            </a:fld>
            <a:endParaRPr lang="cs-CZ"/>
          </a:p>
        </p:txBody>
      </p:sp>
    </p:spTree>
    <p:extLst>
      <p:ext uri="{BB962C8B-B14F-4D97-AF65-F5344CB8AC3E}">
        <p14:creationId xmlns:p14="http://schemas.microsoft.com/office/powerpoint/2010/main" val="15240237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1">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B25A1CF6-DDAE-8F49-8ECA-E9C9E06929C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73687" y="293209"/>
            <a:ext cx="6087600" cy="760074"/>
          </a:xfrm>
        </p:spPr>
        <p:txBody>
          <a:bodyPr vert="horz" lIns="0" tIns="0" rIns="0" bIns="0" rtlCol="0" anchor="t">
            <a:normAutofit/>
          </a:bodyPr>
          <a:lstStyle>
            <a:lvl1pPr>
              <a:defRPr lang="en-US" spc="-100" baseline="0" dirty="0">
                <a:solidFill>
                  <a:schemeClr val="bg1"/>
                </a:solidFill>
              </a:defRPr>
            </a:lvl1pPr>
          </a:lstStyle>
          <a:p>
            <a:pPr lvl="0"/>
            <a:r>
              <a:rPr lang="cs-CZ" dirty="0" err="1"/>
              <a:t>Click</a:t>
            </a:r>
            <a:r>
              <a:rPr lang="cs-CZ" dirty="0"/>
              <a:t> to </a:t>
            </a:r>
            <a:r>
              <a:rPr lang="cs-CZ" dirty="0" err="1"/>
              <a:t>add</a:t>
            </a:r>
            <a:r>
              <a:rPr lang="cs-CZ" dirty="0"/>
              <a:t> </a:t>
            </a:r>
            <a:r>
              <a:rPr lang="cs-CZ" dirty="0" err="1"/>
              <a:t>title</a:t>
            </a:r>
            <a:endParaRPr lang="en-US" dirty="0"/>
          </a:p>
        </p:txBody>
      </p:sp>
      <p:sp>
        <p:nvSpPr>
          <p:cNvPr id="3" name="Subtitle 2"/>
          <p:cNvSpPr>
            <a:spLocks noGrp="1"/>
          </p:cNvSpPr>
          <p:nvPr>
            <p:ph type="subTitle" idx="1" hasCustomPrompt="1"/>
          </p:nvPr>
        </p:nvSpPr>
        <p:spPr>
          <a:xfrm>
            <a:off x="374399" y="1638700"/>
            <a:ext cx="6087600" cy="567890"/>
          </a:xfrm>
        </p:spPr>
        <p:txBody>
          <a:bodyPr vert="horz" lIns="0" tIns="0" rIns="0" bIns="0" rtlCol="0">
            <a:noAutofit/>
          </a:bodyPr>
          <a:lstStyle>
            <a:lvl1pPr>
              <a:defRPr lang="en-US" dirty="0">
                <a:solidFill>
                  <a:schemeClr val="bg1"/>
                </a:solidFill>
              </a:defRPr>
            </a:lvl1pPr>
          </a:lstStyle>
          <a:p>
            <a:pPr marL="0" lvl="0" indent="0">
              <a:buNone/>
            </a:pPr>
            <a:r>
              <a:rPr lang="cs-CZ" dirty="0" err="1"/>
              <a:t>Click</a:t>
            </a:r>
            <a:r>
              <a:rPr lang="cs-CZ" dirty="0"/>
              <a:t> to </a:t>
            </a:r>
            <a:r>
              <a:rPr lang="cs-CZ" dirty="0" err="1"/>
              <a:t>add</a:t>
            </a:r>
            <a:r>
              <a:rPr lang="cs-CZ" dirty="0"/>
              <a:t> </a:t>
            </a:r>
            <a:r>
              <a:rPr lang="cs-CZ" dirty="0" err="1"/>
              <a:t>subtitle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03989" y="5020231"/>
            <a:ext cx="1470088" cy="1470025"/>
          </a:xfrm>
          <a:prstGeom prst="rect">
            <a:avLst/>
          </a:prstGeom>
        </p:spPr>
      </p:pic>
    </p:spTree>
    <p:extLst>
      <p:ext uri="{BB962C8B-B14F-4D97-AF65-F5344CB8AC3E}">
        <p14:creationId xmlns:p14="http://schemas.microsoft.com/office/powerpoint/2010/main" val="57118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2 x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400" y="291600"/>
            <a:ext cx="6502389" cy="722697"/>
          </a:xfrm>
        </p:spPr>
        <p:txBody>
          <a:bodyPr/>
          <a:lstStyle>
            <a:lvl1pPr>
              <a:defRPr/>
            </a:lvl1pPr>
          </a:lstStyle>
          <a:p>
            <a:r>
              <a:rPr lang="cs-CZ" dirty="0" err="1"/>
              <a:t>Click</a:t>
            </a:r>
            <a:r>
              <a:rPr lang="cs-CZ" dirty="0"/>
              <a:t> to </a:t>
            </a:r>
            <a:r>
              <a:rPr lang="cs-CZ" dirty="0" err="1"/>
              <a:t>add</a:t>
            </a:r>
            <a:r>
              <a:rPr lang="cs-CZ" dirty="0"/>
              <a:t> </a:t>
            </a:r>
            <a:r>
              <a:rPr lang="cs-CZ" dirty="0" err="1"/>
              <a:t>title</a:t>
            </a:r>
            <a:endParaRPr lang="en-US" dirty="0"/>
          </a:p>
        </p:txBody>
      </p:sp>
      <p:sp>
        <p:nvSpPr>
          <p:cNvPr id="3" name="Content Placeholder 2"/>
          <p:cNvSpPr>
            <a:spLocks noGrp="1"/>
          </p:cNvSpPr>
          <p:nvPr>
            <p:ph idx="1" hasCustomPrompt="1"/>
          </p:nvPr>
        </p:nvSpPr>
        <p:spPr>
          <a:xfrm>
            <a:off x="374400" y="1257877"/>
            <a:ext cx="6502389" cy="404261"/>
          </a:xfrm>
        </p:spPr>
        <p:txBody>
          <a:bodyPr/>
          <a:lstStyle>
            <a:lvl1pPr marL="0" indent="0">
              <a:buFontTx/>
              <a:buNone/>
              <a:defRPr>
                <a:solidFill>
                  <a:schemeClr val="tx1"/>
                </a:solidFill>
              </a:defRPr>
            </a:lvl1pPr>
            <a:lvl2pPr marL="325800" indent="0">
              <a:buFontTx/>
              <a:buNone/>
              <a:defRPr/>
            </a:lvl2pPr>
            <a:lvl3pPr marL="783000" indent="0">
              <a:buFontTx/>
              <a:buNone/>
              <a:defRPr/>
            </a:lvl3pPr>
            <a:lvl4pPr marL="1240200" indent="0">
              <a:buFontTx/>
              <a:buNone/>
              <a:defRPr/>
            </a:lvl4pPr>
            <a:lvl5pPr marL="1697400" indent="0">
              <a:buFontTx/>
              <a:buNone/>
              <a:defRPr/>
            </a:lvl5pPr>
          </a:lstStyle>
          <a:p>
            <a:pPr lvl="0"/>
            <a:r>
              <a:rPr lang="cs-CZ" dirty="0" err="1"/>
              <a:t>Click</a:t>
            </a:r>
            <a:r>
              <a:rPr lang="cs-CZ" dirty="0"/>
              <a:t> to </a:t>
            </a:r>
            <a:r>
              <a:rPr lang="cs-CZ" dirty="0" err="1"/>
              <a:t>add</a:t>
            </a:r>
            <a:r>
              <a:rPr lang="cs-CZ" dirty="0"/>
              <a:t> </a:t>
            </a:r>
            <a:r>
              <a:rPr lang="cs-CZ" dirty="0" err="1"/>
              <a:t>subtitle</a:t>
            </a:r>
            <a:endParaRPr lang="cs-CZ" dirty="0"/>
          </a:p>
        </p:txBody>
      </p:sp>
      <p:sp>
        <p:nvSpPr>
          <p:cNvPr id="6" name="Zástupný symbol pro obrázek 5"/>
          <p:cNvSpPr>
            <a:spLocks noGrp="1"/>
          </p:cNvSpPr>
          <p:nvPr>
            <p:ph type="pic" sz="quarter" idx="10" hasCustomPrompt="1"/>
          </p:nvPr>
        </p:nvSpPr>
        <p:spPr>
          <a:xfrm>
            <a:off x="374400" y="1895474"/>
            <a:ext cx="3571299" cy="4565749"/>
          </a:xfrm>
        </p:spPr>
        <p:txBody>
          <a:bodyPr/>
          <a:lstStyle>
            <a:lvl1pPr>
              <a:defRPr>
                <a:solidFill>
                  <a:schemeClr val="tx1"/>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8" name="Zástupný symbol pro obrázek 5"/>
          <p:cNvSpPr>
            <a:spLocks noGrp="1"/>
          </p:cNvSpPr>
          <p:nvPr>
            <p:ph type="pic" sz="quarter" idx="11" hasCustomPrompt="1"/>
          </p:nvPr>
        </p:nvSpPr>
        <p:spPr>
          <a:xfrm>
            <a:off x="4082104" y="1895473"/>
            <a:ext cx="3571299" cy="4565749"/>
          </a:xfrm>
        </p:spPr>
        <p:txBody>
          <a:bodyPr/>
          <a:lstStyle>
            <a:lvl1pPr>
              <a:defRPr>
                <a:solidFill>
                  <a:schemeClr val="tx1"/>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Tree>
    <p:extLst>
      <p:ext uri="{BB962C8B-B14F-4D97-AF65-F5344CB8AC3E}">
        <p14:creationId xmlns:p14="http://schemas.microsoft.com/office/powerpoint/2010/main" val="241088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400" y="291600"/>
            <a:ext cx="6502389" cy="722697"/>
          </a:xfrm>
        </p:spPr>
        <p:txBody>
          <a:bodyPr/>
          <a:lstStyle>
            <a:lvl1pPr>
              <a:defRPr/>
            </a:lvl1pPr>
          </a:lstStyle>
          <a:p>
            <a:r>
              <a:rPr lang="cs-CZ" dirty="0" err="1"/>
              <a:t>Click</a:t>
            </a:r>
            <a:r>
              <a:rPr lang="cs-CZ" dirty="0"/>
              <a:t> to </a:t>
            </a:r>
            <a:r>
              <a:rPr lang="cs-CZ" dirty="0" err="1"/>
              <a:t>add</a:t>
            </a:r>
            <a:r>
              <a:rPr lang="cs-CZ" dirty="0"/>
              <a:t> </a:t>
            </a:r>
            <a:r>
              <a:rPr lang="cs-CZ" dirty="0" err="1"/>
              <a:t>title</a:t>
            </a:r>
            <a:endParaRPr lang="en-US" dirty="0"/>
          </a:p>
        </p:txBody>
      </p:sp>
      <p:sp>
        <p:nvSpPr>
          <p:cNvPr id="3" name="Content Placeholder 2"/>
          <p:cNvSpPr>
            <a:spLocks noGrp="1"/>
          </p:cNvSpPr>
          <p:nvPr>
            <p:ph idx="1" hasCustomPrompt="1"/>
          </p:nvPr>
        </p:nvSpPr>
        <p:spPr>
          <a:xfrm>
            <a:off x="374400" y="1257877"/>
            <a:ext cx="6502389" cy="404261"/>
          </a:xfrm>
        </p:spPr>
        <p:txBody>
          <a:bodyPr/>
          <a:lstStyle>
            <a:lvl1pPr marL="0" indent="0">
              <a:buFontTx/>
              <a:buNone/>
              <a:defRPr>
                <a:solidFill>
                  <a:schemeClr val="tx1"/>
                </a:solidFill>
              </a:defRPr>
            </a:lvl1pPr>
            <a:lvl2pPr marL="325800" indent="0">
              <a:buFontTx/>
              <a:buNone/>
              <a:defRPr/>
            </a:lvl2pPr>
            <a:lvl3pPr marL="783000" indent="0">
              <a:buFontTx/>
              <a:buNone/>
              <a:defRPr/>
            </a:lvl3pPr>
            <a:lvl4pPr marL="1240200" indent="0">
              <a:buFontTx/>
              <a:buNone/>
              <a:defRPr/>
            </a:lvl4pPr>
            <a:lvl5pPr marL="1697400" indent="0">
              <a:buFontTx/>
              <a:buNone/>
              <a:defRPr/>
            </a:lvl5pPr>
          </a:lstStyle>
          <a:p>
            <a:pPr lvl="0"/>
            <a:r>
              <a:rPr lang="cs-CZ" dirty="0" err="1"/>
              <a:t>Click</a:t>
            </a:r>
            <a:r>
              <a:rPr lang="cs-CZ" dirty="0"/>
              <a:t> to </a:t>
            </a:r>
            <a:r>
              <a:rPr lang="cs-CZ" dirty="0" err="1"/>
              <a:t>add</a:t>
            </a:r>
            <a:r>
              <a:rPr lang="cs-CZ" dirty="0"/>
              <a:t> </a:t>
            </a:r>
            <a:r>
              <a:rPr lang="cs-CZ" dirty="0" err="1"/>
              <a:t>subtitle</a:t>
            </a:r>
            <a:endParaRPr lang="cs-CZ" dirty="0"/>
          </a:p>
        </p:txBody>
      </p:sp>
      <p:sp>
        <p:nvSpPr>
          <p:cNvPr id="7" name="Chart Placeholder 6"/>
          <p:cNvSpPr>
            <a:spLocks noGrp="1"/>
          </p:cNvSpPr>
          <p:nvPr>
            <p:ph type="chart" sz="quarter" idx="11" hasCustomPrompt="1"/>
          </p:nvPr>
        </p:nvSpPr>
        <p:spPr>
          <a:xfrm>
            <a:off x="374399" y="1905717"/>
            <a:ext cx="6502389" cy="4555505"/>
          </a:xfrm>
        </p:spPr>
        <p:txBody>
          <a:bodyPr/>
          <a:lstStyle>
            <a:lvl1pPr>
              <a:defRPr>
                <a:solidFill>
                  <a:schemeClr val="tx1"/>
                </a:solidFill>
              </a:defRPr>
            </a:lvl1pPr>
          </a:lstStyle>
          <a:p>
            <a:r>
              <a:rPr lang="cs-CZ" dirty="0"/>
              <a:t>Chart</a:t>
            </a:r>
          </a:p>
        </p:txBody>
      </p:sp>
    </p:spTree>
    <p:extLst>
      <p:ext uri="{BB962C8B-B14F-4D97-AF65-F5344CB8AC3E}">
        <p14:creationId xmlns:p14="http://schemas.microsoft.com/office/powerpoint/2010/main" val="3259299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 2">
    <p:spTree>
      <p:nvGrpSpPr>
        <p:cNvPr id="1" name=""/>
        <p:cNvGrpSpPr/>
        <p:nvPr/>
      </p:nvGrpSpPr>
      <p:grpSpPr>
        <a:xfrm>
          <a:off x="0" y="0"/>
          <a:ext cx="0" cy="0"/>
          <a:chOff x="0" y="0"/>
          <a:chExt cx="0" cy="0"/>
        </a:xfrm>
      </p:grpSpPr>
      <p:sp>
        <p:nvSpPr>
          <p:cNvPr id="5" name="Obdelník"/>
          <p:cNvSpPr/>
          <p:nvPr userDrawn="1"/>
        </p:nvSpPr>
        <p:spPr>
          <a:xfrm>
            <a:off x="0" y="-2"/>
            <a:ext cx="6867675" cy="6869775"/>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3989" y="5020231"/>
            <a:ext cx="1470088" cy="1470025"/>
          </a:xfrm>
          <a:prstGeom prst="rect">
            <a:avLst/>
          </a:prstGeom>
        </p:spPr>
      </p:pic>
      <p:sp>
        <p:nvSpPr>
          <p:cNvPr id="2" name="Title 1"/>
          <p:cNvSpPr>
            <a:spLocks noGrp="1"/>
          </p:cNvSpPr>
          <p:nvPr>
            <p:ph type="title" hasCustomPrompt="1"/>
          </p:nvPr>
        </p:nvSpPr>
        <p:spPr>
          <a:xfrm>
            <a:off x="370800" y="5932800"/>
            <a:ext cx="6087600" cy="547200"/>
          </a:xfrm>
        </p:spPr>
        <p:txBody>
          <a:bodyPr vert="horz" lIns="0" tIns="0" rIns="0" bIns="0" rtlCol="0" anchor="t">
            <a:normAutofit/>
          </a:bodyPr>
          <a:lstStyle>
            <a:lvl1pPr>
              <a:defRPr lang="en-US" dirty="0">
                <a:solidFill>
                  <a:schemeClr val="bg1"/>
                </a:solidFill>
              </a:defRPr>
            </a:lvl1pPr>
          </a:lstStyle>
          <a:p>
            <a:pPr lvl="0"/>
            <a:r>
              <a:rPr lang="cs-CZ" dirty="0" err="1"/>
              <a:t>Click</a:t>
            </a:r>
            <a:r>
              <a:rPr lang="cs-CZ" dirty="0"/>
              <a:t> to </a:t>
            </a:r>
            <a:r>
              <a:rPr lang="cs-CZ" dirty="0" err="1"/>
              <a:t>add</a:t>
            </a:r>
            <a:r>
              <a:rPr lang="cs-CZ" dirty="0"/>
              <a:t> text</a:t>
            </a:r>
            <a:endParaRPr lang="en-US" dirty="0"/>
          </a:p>
        </p:txBody>
      </p:sp>
    </p:spTree>
    <p:extLst>
      <p:ext uri="{BB962C8B-B14F-4D97-AF65-F5344CB8AC3E}">
        <p14:creationId xmlns:p14="http://schemas.microsoft.com/office/powerpoint/2010/main" val="1211422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 1">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04D9AE55-4E98-3B43-9FC7-3CF68C21EF0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odklad" hidden="1"/>
          <p:cNvPicPr>
            <a:picLocks noChangeAspect="1"/>
          </p:cNvPicPr>
          <p:nvPr userDrawn="1"/>
        </p:nvPicPr>
        <p:blipFill>
          <a:blip r:embed="rId3"/>
          <a:stretch>
            <a:fillRect/>
          </a:stretch>
        </p:blipFill>
        <p:spPr>
          <a:xfrm>
            <a:off x="1" y="0"/>
            <a:ext cx="9144000" cy="6856366"/>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03989" y="5020231"/>
            <a:ext cx="1470088" cy="1470025"/>
          </a:xfrm>
          <a:prstGeom prst="rect">
            <a:avLst/>
          </a:prstGeom>
        </p:spPr>
      </p:pic>
      <p:sp>
        <p:nvSpPr>
          <p:cNvPr id="2" name="Title 1"/>
          <p:cNvSpPr>
            <a:spLocks noGrp="1"/>
          </p:cNvSpPr>
          <p:nvPr>
            <p:ph type="title" hasCustomPrompt="1"/>
          </p:nvPr>
        </p:nvSpPr>
        <p:spPr>
          <a:xfrm>
            <a:off x="371475" y="5934075"/>
            <a:ext cx="6086475" cy="546656"/>
          </a:xfrm>
        </p:spPr>
        <p:txBody>
          <a:bodyPr/>
          <a:lstStyle>
            <a:lvl1pPr>
              <a:defRPr baseline="0">
                <a:solidFill>
                  <a:schemeClr val="bg1"/>
                </a:solidFill>
              </a:defRPr>
            </a:lvl1pPr>
          </a:lstStyle>
          <a:p>
            <a:r>
              <a:rPr lang="cs-CZ" dirty="0" err="1"/>
              <a:t>Click</a:t>
            </a:r>
            <a:r>
              <a:rPr lang="cs-CZ" dirty="0"/>
              <a:t>  to </a:t>
            </a:r>
            <a:r>
              <a:rPr lang="cs-CZ" dirty="0" err="1"/>
              <a:t>add</a:t>
            </a:r>
            <a:r>
              <a:rPr lang="cs-CZ" dirty="0"/>
              <a:t> text</a:t>
            </a:r>
            <a:endParaRPr lang="en-US" dirty="0"/>
          </a:p>
        </p:txBody>
      </p:sp>
    </p:spTree>
    <p:extLst>
      <p:ext uri="{BB962C8B-B14F-4D97-AF65-F5344CB8AC3E}">
        <p14:creationId xmlns:p14="http://schemas.microsoft.com/office/powerpoint/2010/main" val="263828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rt 2">
    <p:spTree>
      <p:nvGrpSpPr>
        <p:cNvPr id="1" name=""/>
        <p:cNvGrpSpPr/>
        <p:nvPr/>
      </p:nvGrpSpPr>
      <p:grpSpPr>
        <a:xfrm>
          <a:off x="0" y="0"/>
          <a:ext cx="0" cy="0"/>
          <a:chOff x="0" y="0"/>
          <a:chExt cx="0" cy="0"/>
        </a:xfrm>
      </p:grpSpPr>
      <p:sp>
        <p:nvSpPr>
          <p:cNvPr id="8" name="Bílá"/>
          <p:cNvSpPr/>
          <p:nvPr userDrawn="1"/>
        </p:nvSpPr>
        <p:spPr>
          <a:xfrm>
            <a:off x="7024085" y="4937760"/>
            <a:ext cx="2007947" cy="182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elník"/>
          <p:cNvSpPr/>
          <p:nvPr userDrawn="1"/>
        </p:nvSpPr>
        <p:spPr>
          <a:xfrm>
            <a:off x="0" y="-2"/>
            <a:ext cx="6867675" cy="6869775"/>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ctrTitle" hasCustomPrompt="1"/>
          </p:nvPr>
        </p:nvSpPr>
        <p:spPr>
          <a:xfrm>
            <a:off x="374400" y="291600"/>
            <a:ext cx="6087600" cy="760074"/>
          </a:xfrm>
        </p:spPr>
        <p:txBody>
          <a:bodyPr anchor="t">
            <a:normAutofit/>
          </a:bodyPr>
          <a:lstStyle>
            <a:lvl1pPr algn="l">
              <a:defRPr sz="5000" spc="-100" baseline="0">
                <a:solidFill>
                  <a:schemeClr val="bg1"/>
                </a:solidFill>
              </a:defRPr>
            </a:lvl1pPr>
          </a:lstStyle>
          <a:p>
            <a:r>
              <a:rPr lang="cs-CZ" dirty="0" err="1"/>
              <a:t>Click</a:t>
            </a:r>
            <a:r>
              <a:rPr lang="cs-CZ" dirty="0"/>
              <a:t> to </a:t>
            </a:r>
            <a:r>
              <a:rPr lang="cs-CZ" dirty="0" err="1"/>
              <a:t>add</a:t>
            </a:r>
            <a:r>
              <a:rPr lang="cs-CZ" dirty="0"/>
              <a:t> </a:t>
            </a:r>
            <a:r>
              <a:rPr lang="cs-CZ" dirty="0" err="1"/>
              <a:t>title</a:t>
            </a:r>
            <a:endParaRPr lang="en-US" dirty="0"/>
          </a:p>
        </p:txBody>
      </p:sp>
      <p:sp>
        <p:nvSpPr>
          <p:cNvPr id="3" name="Subtitle 2"/>
          <p:cNvSpPr>
            <a:spLocks noGrp="1"/>
          </p:cNvSpPr>
          <p:nvPr>
            <p:ph type="subTitle" idx="1" hasCustomPrompt="1"/>
          </p:nvPr>
        </p:nvSpPr>
        <p:spPr>
          <a:xfrm>
            <a:off x="374400" y="1638775"/>
            <a:ext cx="6087600" cy="567890"/>
          </a:xfrm>
        </p:spPr>
        <p:txBody>
          <a:bodyPr/>
          <a:lstStyle>
            <a:lvl1pPr marL="0" indent="0" algn="l">
              <a:buNone/>
              <a:defRPr sz="2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err="1"/>
              <a:t>Click</a:t>
            </a:r>
            <a:r>
              <a:rPr lang="cs-CZ" dirty="0"/>
              <a:t> to </a:t>
            </a:r>
            <a:r>
              <a:rPr lang="cs-CZ" dirty="0" err="1"/>
              <a:t>add</a:t>
            </a:r>
            <a:r>
              <a:rPr lang="cs-CZ" dirty="0"/>
              <a:t> </a:t>
            </a:r>
            <a:r>
              <a:rPr lang="cs-CZ" dirty="0" err="1"/>
              <a:t>subtitle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3989" y="5020231"/>
            <a:ext cx="1470088" cy="1470025"/>
          </a:xfrm>
          <a:prstGeom prst="rect">
            <a:avLst/>
          </a:prstGeom>
        </p:spPr>
      </p:pic>
    </p:spTree>
    <p:extLst>
      <p:ext uri="{BB962C8B-B14F-4D97-AF65-F5344CB8AC3E}">
        <p14:creationId xmlns:p14="http://schemas.microsoft.com/office/powerpoint/2010/main" val="86942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en-US" dirty="0"/>
          </a:p>
        </p:txBody>
      </p:sp>
      <p:sp>
        <p:nvSpPr>
          <p:cNvPr id="3" name="Content Placeholder 2"/>
          <p:cNvSpPr>
            <a:spLocks noGrp="1"/>
          </p:cNvSpPr>
          <p:nvPr>
            <p:ph idx="1" hasCustomPrompt="1"/>
          </p:nvPr>
        </p:nvSpPr>
        <p:spPr/>
        <p:txBody>
          <a:bodyPr vert="horz" lIns="0" tIns="0" rIns="0" bIns="0" rtlCol="0">
            <a:noAutofit/>
          </a:bodyPr>
          <a:lstStyle>
            <a:lvl1pPr marL="216000">
              <a:defRPr lang="cs-CZ" smtClean="0">
                <a:solidFill>
                  <a:schemeClr val="tx1"/>
                </a:solidFill>
              </a:defRPr>
            </a:lvl1pPr>
            <a:lvl2pPr>
              <a:defRPr lang="cs-CZ" smtClean="0"/>
            </a:lvl2pPr>
            <a:lvl3pPr>
              <a:defRPr lang="cs-CZ" smtClean="0"/>
            </a:lvl3pPr>
            <a:lvl4pPr>
              <a:defRPr lang="cs-CZ" smtClean="0"/>
            </a:lvl4pPr>
            <a:lvl5pPr>
              <a:defRPr lang="en-US" dirty="0"/>
            </a:lvl5pPr>
          </a:lstStyle>
          <a:p>
            <a:pPr lvl="0" indent="-252000"/>
            <a:r>
              <a:rPr lang="en-US" dirty="0"/>
              <a:t>Edit Master text styles</a:t>
            </a:r>
          </a:p>
        </p:txBody>
      </p:sp>
    </p:spTree>
    <p:extLst>
      <p:ext uri="{BB962C8B-B14F-4D97-AF65-F5344CB8AC3E}">
        <p14:creationId xmlns:p14="http://schemas.microsoft.com/office/powerpoint/2010/main" val="428714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and 2 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hasCustomPrompt="1"/>
          </p:nvPr>
        </p:nvSpPr>
        <p:spPr>
          <a:xfrm>
            <a:off x="374400" y="1825625"/>
            <a:ext cx="4093200" cy="4079875"/>
          </a:xfrm>
        </p:spPr>
        <p:txBody>
          <a:bodyPr/>
          <a:lstStyle>
            <a:lvl1pPr marL="216000">
              <a:defRPr>
                <a:solidFill>
                  <a:schemeClr val="tx1"/>
                </a:solidFill>
              </a:defRPr>
            </a:lvl1pPr>
          </a:lstStyle>
          <a:p>
            <a:pPr lvl="0" indent="-252000"/>
            <a:r>
              <a:rPr lang="en-US" dirty="0"/>
              <a:t>Edit Master text styles</a:t>
            </a:r>
          </a:p>
        </p:txBody>
      </p:sp>
      <p:sp>
        <p:nvSpPr>
          <p:cNvPr id="4" name="Content Placeholder 3"/>
          <p:cNvSpPr>
            <a:spLocks noGrp="1"/>
          </p:cNvSpPr>
          <p:nvPr>
            <p:ph sz="half" idx="2" hasCustomPrompt="1"/>
          </p:nvPr>
        </p:nvSpPr>
        <p:spPr>
          <a:xfrm>
            <a:off x="4673600" y="1825625"/>
            <a:ext cx="4091494" cy="4079875"/>
          </a:xfrm>
        </p:spPr>
        <p:txBody>
          <a:bodyPr/>
          <a:lstStyle>
            <a:lvl1pPr marL="216000">
              <a:defRPr>
                <a:solidFill>
                  <a:schemeClr val="tx1"/>
                </a:solidFill>
              </a:defRPr>
            </a:lvl1pPr>
          </a:lstStyle>
          <a:p>
            <a:pPr lvl="0" indent="-252000"/>
            <a:r>
              <a:rPr lang="en-US" dirty="0"/>
              <a:t>Edit Master text styles</a:t>
            </a:r>
          </a:p>
        </p:txBody>
      </p:sp>
    </p:spTree>
    <p:extLst>
      <p:ext uri="{BB962C8B-B14F-4D97-AF65-F5344CB8AC3E}">
        <p14:creationId xmlns:p14="http://schemas.microsoft.com/office/powerpoint/2010/main" val="371853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213600" y="333829"/>
            <a:ext cx="1597025" cy="5500234"/>
          </a:xfrm>
        </p:spPr>
        <p:txBody>
          <a:bodyPr/>
          <a:lstStyle>
            <a:lvl1pPr marL="0" indent="0">
              <a:lnSpc>
                <a:spcPts val="1900"/>
              </a:lnSpc>
              <a:buNone/>
              <a:defRPr sz="1600">
                <a:solidFill>
                  <a:schemeClr val="tx1"/>
                </a:solidFill>
              </a:defRPr>
            </a:lvl1pPr>
          </a:lstStyle>
          <a:p>
            <a:pPr lvl="0"/>
            <a:r>
              <a:rPr lang="cs-CZ" dirty="0"/>
              <a:t>Text</a:t>
            </a:r>
          </a:p>
        </p:txBody>
      </p:sp>
      <p:pic>
        <p:nvPicPr>
          <p:cNvPr id="3" name="Obrázek 2">
            <a:extLst>
              <a:ext uri="{FF2B5EF4-FFF2-40B4-BE49-F238E27FC236}">
                <a16:creationId xmlns:a16="http://schemas.microsoft.com/office/drawing/2014/main" id="{3154ED0A-3360-084C-9D43-F0DF424EB5A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6901132" cy="6858000"/>
          </a:xfrm>
          <a:prstGeom prst="rect">
            <a:avLst/>
          </a:prstGeom>
        </p:spPr>
      </p:pic>
    </p:spTree>
    <p:extLst>
      <p:ext uri="{BB962C8B-B14F-4D97-AF65-F5344CB8AC3E}">
        <p14:creationId xmlns:p14="http://schemas.microsoft.com/office/powerpoint/2010/main" val="295530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G">
    <p:spTree>
      <p:nvGrpSpPr>
        <p:cNvPr id="1" name=""/>
        <p:cNvGrpSpPr/>
        <p:nvPr/>
      </p:nvGrpSpPr>
      <p:grpSpPr>
        <a:xfrm>
          <a:off x="0" y="0"/>
          <a:ext cx="0" cy="0"/>
          <a:chOff x="0" y="0"/>
          <a:chExt cx="0" cy="0"/>
        </a:xfrm>
      </p:grpSpPr>
      <p:sp>
        <p:nvSpPr>
          <p:cNvPr id="7" name="Obdelník"/>
          <p:cNvSpPr/>
          <p:nvPr userDrawn="1"/>
        </p:nvSpPr>
        <p:spPr>
          <a:xfrm>
            <a:off x="0" y="-2"/>
            <a:ext cx="6867675" cy="6869775"/>
          </a:xfrm>
          <a:prstGeom prst="rect">
            <a:avLst/>
          </a:prstGeom>
          <a:solidFill>
            <a:srgbClr val="B8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hasCustomPrompt="1"/>
          </p:nvPr>
        </p:nvSpPr>
        <p:spPr>
          <a:xfrm>
            <a:off x="374400" y="291600"/>
            <a:ext cx="6087600" cy="722697"/>
          </a:xfrm>
        </p:spPr>
        <p:txBody>
          <a:bodyPr vert="horz" lIns="0" tIns="0" rIns="0" bIns="0" rtlCol="0" anchor="t">
            <a:normAutofit/>
          </a:bodyPr>
          <a:lstStyle>
            <a:lvl1pPr>
              <a:defRPr lang="en-US" dirty="0">
                <a:solidFill>
                  <a:srgbClr val="E90C24"/>
                </a:solidFill>
              </a:defRPr>
            </a:lvl1pPr>
          </a:lstStyle>
          <a:p>
            <a:pPr lvl="0"/>
            <a:r>
              <a:rPr lang="cs-CZ" dirty="0" err="1"/>
              <a:t>Click</a:t>
            </a:r>
            <a:r>
              <a:rPr lang="cs-CZ" dirty="0"/>
              <a:t> to </a:t>
            </a:r>
            <a:r>
              <a:rPr lang="cs-CZ" dirty="0" err="1"/>
              <a:t>add</a:t>
            </a:r>
            <a:r>
              <a:rPr lang="cs-CZ" dirty="0"/>
              <a:t> </a:t>
            </a:r>
            <a:r>
              <a:rPr lang="cs-CZ" dirty="0" err="1"/>
              <a:t>title</a:t>
            </a:r>
            <a:endParaRPr lang="en-US" dirty="0"/>
          </a:p>
        </p:txBody>
      </p:sp>
      <p:sp>
        <p:nvSpPr>
          <p:cNvPr id="9" name="Text Placeholder"/>
          <p:cNvSpPr>
            <a:spLocks noGrp="1"/>
          </p:cNvSpPr>
          <p:nvPr>
            <p:ph type="body" sz="quarter" idx="11"/>
          </p:nvPr>
        </p:nvSpPr>
        <p:spPr>
          <a:xfrm>
            <a:off x="374400" y="1841500"/>
            <a:ext cx="6087600" cy="4191000"/>
          </a:xfrm>
        </p:spPr>
        <p:txBody>
          <a:bodyPr vert="horz" lIns="0" tIns="0" rIns="0" bIns="0" rtlCol="0">
            <a:noAutofit/>
          </a:bodyPr>
          <a:lstStyle>
            <a:lvl1pPr marL="216000">
              <a:defRPr lang="en-US" smtClean="0">
                <a:solidFill>
                  <a:schemeClr val="tx1"/>
                </a:solidFill>
              </a:defRPr>
            </a:lvl1pPr>
            <a:lvl2pPr>
              <a:defRPr lang="en-US" smtClean="0"/>
            </a:lvl2pPr>
            <a:lvl3pPr>
              <a:defRPr lang="en-US" smtClean="0"/>
            </a:lvl3pPr>
            <a:lvl4pPr>
              <a:defRPr lang="en-US" smtClean="0"/>
            </a:lvl4pPr>
            <a:lvl5pPr>
              <a:defRPr lang="cs-CZ"/>
            </a:lvl5pPr>
          </a:lstStyle>
          <a:p>
            <a:pPr lvl="0" indent="-252000"/>
            <a:r>
              <a:rPr lang="cs-CZ"/>
              <a:t>Upravte styly předlohy textu.
Druhá úroveň
Třetí úroveň
Čtvrtá úroveň
Pátá úroveň</a:t>
            </a:r>
          </a:p>
        </p:txBody>
      </p:sp>
    </p:spTree>
    <p:extLst>
      <p:ext uri="{BB962C8B-B14F-4D97-AF65-F5344CB8AC3E}">
        <p14:creationId xmlns:p14="http://schemas.microsoft.com/office/powerpoint/2010/main" val="367908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R">
    <p:spTree>
      <p:nvGrpSpPr>
        <p:cNvPr id="1" name=""/>
        <p:cNvGrpSpPr/>
        <p:nvPr/>
      </p:nvGrpSpPr>
      <p:grpSpPr>
        <a:xfrm>
          <a:off x="0" y="0"/>
          <a:ext cx="0" cy="0"/>
          <a:chOff x="0" y="0"/>
          <a:chExt cx="0" cy="0"/>
        </a:xfrm>
      </p:grpSpPr>
      <p:sp>
        <p:nvSpPr>
          <p:cNvPr id="7" name="Obdelník"/>
          <p:cNvSpPr/>
          <p:nvPr userDrawn="1"/>
        </p:nvSpPr>
        <p:spPr>
          <a:xfrm>
            <a:off x="0" y="0"/>
            <a:ext cx="6867675" cy="6869775"/>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hasCustomPrompt="1"/>
          </p:nvPr>
        </p:nvSpPr>
        <p:spPr>
          <a:xfrm>
            <a:off x="374400" y="291600"/>
            <a:ext cx="6087600" cy="722697"/>
          </a:xfrm>
        </p:spPr>
        <p:txBody>
          <a:bodyPr vert="horz" lIns="0" tIns="0" rIns="0" bIns="0" rtlCol="0" anchor="t">
            <a:normAutofit/>
          </a:bodyPr>
          <a:lstStyle>
            <a:lvl1pPr>
              <a:defRPr lang="en-US" dirty="0">
                <a:solidFill>
                  <a:schemeClr val="bg1"/>
                </a:solidFill>
              </a:defRPr>
            </a:lvl1pPr>
          </a:lstStyle>
          <a:p>
            <a:pPr lvl="0"/>
            <a:r>
              <a:rPr lang="cs-CZ" dirty="0" err="1"/>
              <a:t>Click</a:t>
            </a:r>
            <a:r>
              <a:rPr lang="cs-CZ" dirty="0"/>
              <a:t> to </a:t>
            </a:r>
            <a:r>
              <a:rPr lang="cs-CZ" dirty="0" err="1"/>
              <a:t>add</a:t>
            </a:r>
            <a:r>
              <a:rPr lang="cs-CZ" dirty="0"/>
              <a:t> </a:t>
            </a:r>
            <a:r>
              <a:rPr lang="cs-CZ" dirty="0" err="1"/>
              <a:t>title</a:t>
            </a:r>
            <a:endParaRPr lang="en-US" dirty="0"/>
          </a:p>
        </p:txBody>
      </p:sp>
      <p:sp>
        <p:nvSpPr>
          <p:cNvPr id="9" name="Text Placeholder"/>
          <p:cNvSpPr>
            <a:spLocks noGrp="1"/>
          </p:cNvSpPr>
          <p:nvPr>
            <p:ph type="body" sz="quarter" idx="11"/>
          </p:nvPr>
        </p:nvSpPr>
        <p:spPr>
          <a:xfrm>
            <a:off x="374400" y="1841500"/>
            <a:ext cx="6087600" cy="4191000"/>
          </a:xfrm>
        </p:spPr>
        <p:txBody>
          <a:bodyPr vert="horz" lIns="0" tIns="0" rIns="0" bIns="0" rtlCol="0">
            <a:noAutofit/>
          </a:bodyPr>
          <a:lstStyle>
            <a:lvl1pPr marL="216000">
              <a:defRPr lang="en-US" smtClean="0">
                <a:solidFill>
                  <a:schemeClr val="bg1"/>
                </a:solidFill>
              </a:defRPr>
            </a:lvl1pPr>
            <a:lvl2pPr>
              <a:defRPr lang="en-US" smtClean="0"/>
            </a:lvl2pPr>
            <a:lvl3pPr>
              <a:defRPr lang="en-US" smtClean="0"/>
            </a:lvl3pPr>
            <a:lvl4pPr>
              <a:defRPr lang="en-US" smtClean="0"/>
            </a:lvl4pPr>
            <a:lvl5pPr>
              <a:defRPr lang="cs-CZ"/>
            </a:lvl5pPr>
          </a:lstStyle>
          <a:p>
            <a:pPr lvl="0" indent="-252000"/>
            <a:r>
              <a:rPr lang="cs-CZ"/>
              <a:t>Upravte styly předlohy textu.
Druhá úroveň
Třetí úroveň
Čtvrtá úroveň
Pátá úroveň</a:t>
            </a:r>
          </a:p>
        </p:txBody>
      </p:sp>
    </p:spTree>
    <p:extLst>
      <p:ext uri="{BB962C8B-B14F-4D97-AF65-F5344CB8AC3E}">
        <p14:creationId xmlns:p14="http://schemas.microsoft.com/office/powerpoint/2010/main" val="2901579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Y">
    <p:spTree>
      <p:nvGrpSpPr>
        <p:cNvPr id="1" name=""/>
        <p:cNvGrpSpPr/>
        <p:nvPr/>
      </p:nvGrpSpPr>
      <p:grpSpPr>
        <a:xfrm>
          <a:off x="0" y="0"/>
          <a:ext cx="0" cy="0"/>
          <a:chOff x="0" y="0"/>
          <a:chExt cx="0" cy="0"/>
        </a:xfrm>
      </p:grpSpPr>
      <p:sp>
        <p:nvSpPr>
          <p:cNvPr id="7" name="Obdelník"/>
          <p:cNvSpPr/>
          <p:nvPr userDrawn="1"/>
        </p:nvSpPr>
        <p:spPr>
          <a:xfrm>
            <a:off x="0" y="-2"/>
            <a:ext cx="6867675" cy="6869775"/>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hasCustomPrompt="1"/>
          </p:nvPr>
        </p:nvSpPr>
        <p:spPr>
          <a:xfrm>
            <a:off x="374400" y="291600"/>
            <a:ext cx="6087600" cy="722697"/>
          </a:xfrm>
        </p:spPr>
        <p:txBody>
          <a:bodyPr vert="horz" lIns="0" tIns="0" rIns="0" bIns="0" rtlCol="0" anchor="t">
            <a:normAutofit/>
          </a:bodyPr>
          <a:lstStyle>
            <a:lvl1pPr>
              <a:defRPr lang="en-US" dirty="0">
                <a:solidFill>
                  <a:srgbClr val="E90C24"/>
                </a:solidFill>
              </a:defRPr>
            </a:lvl1pPr>
          </a:lstStyle>
          <a:p>
            <a:pPr lvl="0"/>
            <a:r>
              <a:rPr lang="cs-CZ" dirty="0" err="1"/>
              <a:t>Click</a:t>
            </a:r>
            <a:r>
              <a:rPr lang="cs-CZ" dirty="0"/>
              <a:t> to </a:t>
            </a:r>
            <a:r>
              <a:rPr lang="cs-CZ" dirty="0" err="1"/>
              <a:t>add</a:t>
            </a:r>
            <a:r>
              <a:rPr lang="cs-CZ" dirty="0"/>
              <a:t> </a:t>
            </a:r>
            <a:r>
              <a:rPr lang="cs-CZ" dirty="0" err="1"/>
              <a:t>title</a:t>
            </a:r>
            <a:endParaRPr lang="en-US" dirty="0"/>
          </a:p>
        </p:txBody>
      </p:sp>
      <p:sp>
        <p:nvSpPr>
          <p:cNvPr id="9" name="Text Placeholder"/>
          <p:cNvSpPr>
            <a:spLocks noGrp="1"/>
          </p:cNvSpPr>
          <p:nvPr>
            <p:ph type="body" sz="quarter" idx="11"/>
          </p:nvPr>
        </p:nvSpPr>
        <p:spPr>
          <a:xfrm>
            <a:off x="374400" y="1841500"/>
            <a:ext cx="6087600" cy="4191000"/>
          </a:xfrm>
        </p:spPr>
        <p:txBody>
          <a:bodyPr vert="horz" lIns="0" tIns="0" rIns="0" bIns="0" rtlCol="0">
            <a:noAutofit/>
          </a:bodyPr>
          <a:lstStyle>
            <a:lvl1pPr marL="216000">
              <a:defRPr lang="en-US" smtClean="0">
                <a:solidFill>
                  <a:schemeClr val="bg1"/>
                </a:solidFill>
              </a:defRPr>
            </a:lvl1pPr>
            <a:lvl2pPr>
              <a:defRPr lang="en-US" smtClean="0"/>
            </a:lvl2pPr>
            <a:lvl3pPr>
              <a:defRPr lang="en-US" smtClean="0"/>
            </a:lvl3pPr>
            <a:lvl4pPr>
              <a:defRPr lang="en-US" smtClean="0"/>
            </a:lvl4pPr>
            <a:lvl5pPr>
              <a:defRPr lang="cs-CZ"/>
            </a:lvl5pPr>
          </a:lstStyle>
          <a:p>
            <a:pPr lvl="0" indent="-252000"/>
            <a:r>
              <a:rPr lang="cs-CZ" dirty="0"/>
              <a:t>Upravte styly předlohy textu.
Druhá úroveň
Třetí úroveň
Čtvrtá úroveň
Pátá úroveň</a:t>
            </a:r>
          </a:p>
        </p:txBody>
      </p:sp>
    </p:spTree>
    <p:extLst>
      <p:ext uri="{BB962C8B-B14F-4D97-AF65-F5344CB8AC3E}">
        <p14:creationId xmlns:p14="http://schemas.microsoft.com/office/powerpoint/2010/main" val="121831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400" y="291600"/>
            <a:ext cx="6502389" cy="722697"/>
          </a:xfrm>
        </p:spPr>
        <p:txBody>
          <a:bodyPr/>
          <a:lstStyle>
            <a:lvl1pPr>
              <a:defRPr/>
            </a:lvl1pPr>
          </a:lstStyle>
          <a:p>
            <a:r>
              <a:rPr lang="cs-CZ" dirty="0" err="1"/>
              <a:t>Click</a:t>
            </a:r>
            <a:r>
              <a:rPr lang="cs-CZ" dirty="0"/>
              <a:t> to </a:t>
            </a:r>
            <a:r>
              <a:rPr lang="cs-CZ" dirty="0" err="1"/>
              <a:t>add</a:t>
            </a:r>
            <a:r>
              <a:rPr lang="cs-CZ" dirty="0"/>
              <a:t> </a:t>
            </a:r>
            <a:r>
              <a:rPr lang="cs-CZ" dirty="0" err="1"/>
              <a:t>title</a:t>
            </a:r>
            <a:endParaRPr lang="en-US" dirty="0"/>
          </a:p>
        </p:txBody>
      </p:sp>
      <p:sp>
        <p:nvSpPr>
          <p:cNvPr id="3" name="Content Placeholder 2"/>
          <p:cNvSpPr>
            <a:spLocks noGrp="1"/>
          </p:cNvSpPr>
          <p:nvPr>
            <p:ph idx="1" hasCustomPrompt="1"/>
          </p:nvPr>
        </p:nvSpPr>
        <p:spPr>
          <a:xfrm>
            <a:off x="374400" y="1257877"/>
            <a:ext cx="6502389" cy="404261"/>
          </a:xfrm>
        </p:spPr>
        <p:txBody>
          <a:bodyPr/>
          <a:lstStyle>
            <a:lvl1pPr marL="0" indent="0">
              <a:buFontTx/>
              <a:buNone/>
              <a:defRPr>
                <a:solidFill>
                  <a:schemeClr val="tx1"/>
                </a:solidFill>
              </a:defRPr>
            </a:lvl1pPr>
            <a:lvl2pPr marL="325800" indent="0">
              <a:buFontTx/>
              <a:buNone/>
              <a:defRPr/>
            </a:lvl2pPr>
            <a:lvl3pPr marL="783000" indent="0">
              <a:buFontTx/>
              <a:buNone/>
              <a:defRPr/>
            </a:lvl3pPr>
            <a:lvl4pPr marL="1240200" indent="0">
              <a:buFontTx/>
              <a:buNone/>
              <a:defRPr/>
            </a:lvl4pPr>
            <a:lvl5pPr marL="1697400" indent="0">
              <a:buFontTx/>
              <a:buNone/>
              <a:defRPr/>
            </a:lvl5pPr>
          </a:lstStyle>
          <a:p>
            <a:pPr lvl="0"/>
            <a:r>
              <a:rPr lang="cs-CZ" dirty="0" err="1"/>
              <a:t>Click</a:t>
            </a:r>
            <a:r>
              <a:rPr lang="cs-CZ" dirty="0"/>
              <a:t> to </a:t>
            </a:r>
            <a:r>
              <a:rPr lang="cs-CZ" dirty="0" err="1"/>
              <a:t>add</a:t>
            </a:r>
            <a:r>
              <a:rPr lang="cs-CZ" dirty="0"/>
              <a:t> </a:t>
            </a:r>
            <a:r>
              <a:rPr lang="cs-CZ" dirty="0" err="1"/>
              <a:t>subtitle</a:t>
            </a:r>
            <a:endParaRPr lang="cs-CZ" dirty="0"/>
          </a:p>
        </p:txBody>
      </p:sp>
      <p:sp>
        <p:nvSpPr>
          <p:cNvPr id="6" name="Zástupný symbol pro obrázek 5"/>
          <p:cNvSpPr>
            <a:spLocks noGrp="1"/>
          </p:cNvSpPr>
          <p:nvPr>
            <p:ph type="pic" sz="quarter" idx="10" hasCustomPrompt="1"/>
          </p:nvPr>
        </p:nvSpPr>
        <p:spPr>
          <a:xfrm>
            <a:off x="374400" y="1895474"/>
            <a:ext cx="6502389" cy="4565749"/>
          </a:xfrm>
        </p:spPr>
        <p:txBody>
          <a:bodyPr/>
          <a:lstStyle>
            <a:lvl1pPr marL="0" indent="0">
              <a:buNone/>
              <a:defRPr>
                <a:solidFill>
                  <a:schemeClr val="tx1"/>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Tree>
    <p:extLst>
      <p:ext uri="{BB962C8B-B14F-4D97-AF65-F5344CB8AC3E}">
        <p14:creationId xmlns:p14="http://schemas.microsoft.com/office/powerpoint/2010/main" val="150597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15"/>
          <a:stretch>
            <a:fillRect/>
          </a:stretch>
        </p:blipFill>
        <p:spPr>
          <a:xfrm>
            <a:off x="0" y="1634"/>
            <a:ext cx="9144000" cy="6856366"/>
          </a:xfrm>
          <a:prstGeom prst="rect">
            <a:avLst/>
          </a:prstGeom>
        </p:spPr>
      </p:pic>
      <p:pic>
        <p:nvPicPr>
          <p:cNvPr id="7" name="Picture 6"/>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8250253" y="5967318"/>
            <a:ext cx="514841" cy="514820"/>
          </a:xfrm>
          <a:prstGeom prst="rect">
            <a:avLst/>
          </a:prstGeom>
        </p:spPr>
      </p:pic>
      <p:sp>
        <p:nvSpPr>
          <p:cNvPr id="2" name="Title Placeholder 1"/>
          <p:cNvSpPr>
            <a:spLocks noGrp="1"/>
          </p:cNvSpPr>
          <p:nvPr>
            <p:ph type="title"/>
          </p:nvPr>
        </p:nvSpPr>
        <p:spPr>
          <a:xfrm>
            <a:off x="374400" y="291600"/>
            <a:ext cx="8373934" cy="1248729"/>
          </a:xfrm>
          <a:prstGeom prst="rect">
            <a:avLst/>
          </a:prstGeom>
        </p:spPr>
        <p:txBody>
          <a:bodyPr vert="horz" lIns="0" tIns="0" rIns="0" bIns="0" rtlCol="0" anchor="t">
            <a:normAutofit/>
          </a:bodyPr>
          <a:lstStyle/>
          <a:p>
            <a:pPr lvl="0"/>
            <a:r>
              <a:rPr lang="cs-CZ" dirty="0" err="1"/>
              <a:t>Click</a:t>
            </a:r>
            <a:r>
              <a:rPr lang="cs-CZ" dirty="0"/>
              <a:t> to </a:t>
            </a:r>
            <a:r>
              <a:rPr lang="cs-CZ" dirty="0" err="1"/>
              <a:t>add</a:t>
            </a:r>
            <a:r>
              <a:rPr lang="cs-CZ" dirty="0"/>
              <a:t> </a:t>
            </a:r>
            <a:r>
              <a:rPr lang="cs-CZ" dirty="0" err="1"/>
              <a:t>title</a:t>
            </a:r>
            <a:endParaRPr lang="en-US" dirty="0"/>
          </a:p>
        </p:txBody>
      </p:sp>
      <p:sp>
        <p:nvSpPr>
          <p:cNvPr id="3" name="Text Placeholder 2"/>
          <p:cNvSpPr>
            <a:spLocks noGrp="1"/>
          </p:cNvSpPr>
          <p:nvPr>
            <p:ph type="body" idx="1"/>
          </p:nvPr>
        </p:nvSpPr>
        <p:spPr>
          <a:xfrm>
            <a:off x="374400" y="1838425"/>
            <a:ext cx="8373934" cy="4109938"/>
          </a:xfrm>
          <a:prstGeom prst="rect">
            <a:avLst/>
          </a:prstGeom>
        </p:spPr>
        <p:txBody>
          <a:bodyPr vert="horz" lIns="0" tIns="0" rIns="0" bIns="0" rtlCol="0">
            <a:noAutofit/>
          </a:bodyPr>
          <a:lstStyle/>
          <a:p>
            <a:pPr lvl="0" indent="-252000"/>
            <a:r>
              <a:rPr lang="en-US" dirty="0"/>
              <a:t>Edit Master text styles</a:t>
            </a:r>
          </a:p>
          <a:p>
            <a:pPr lvl="0"/>
            <a:endParaRPr lang="cs-CZ" dirty="0"/>
          </a:p>
          <a:p>
            <a:pPr lvl="0"/>
            <a:endParaRPr lang="en-US" dirty="0"/>
          </a:p>
        </p:txBody>
      </p:sp>
      <p:sp>
        <p:nvSpPr>
          <p:cNvPr id="5" name="Zástupný symbol pro číslo snímku 5"/>
          <p:cNvSpPr>
            <a:spLocks noGrp="1"/>
          </p:cNvSpPr>
          <p:nvPr>
            <p:ph type="sldNum" sz="quarter" idx="4"/>
          </p:nvPr>
        </p:nvSpPr>
        <p:spPr>
          <a:xfrm>
            <a:off x="5905500" y="6096099"/>
            <a:ext cx="2184400" cy="365125"/>
          </a:xfrm>
          <a:prstGeom prst="rect">
            <a:avLst/>
          </a:prstGeom>
        </p:spPr>
        <p:txBody>
          <a:bodyPr/>
          <a:lstStyle>
            <a:lvl1pPr algn="r">
              <a:defRPr>
                <a:solidFill>
                  <a:schemeClr val="bg1"/>
                </a:solidFill>
                <a:latin typeface="Georgia" panose="02040502050405020303" pitchFamily="18" charset="0"/>
              </a:defRPr>
            </a:lvl1pPr>
          </a:lstStyle>
          <a:p>
            <a:fld id="{BB178BA3-5F69-4290-A717-AEEDF74557F4}" type="slidenum">
              <a:rPr lang="cs-CZ" smtClean="0"/>
              <a:pPr/>
              <a:t>‹#›</a:t>
            </a:fld>
            <a:endParaRPr lang="cs-CZ"/>
          </a:p>
        </p:txBody>
      </p:sp>
    </p:spTree>
    <p:extLst>
      <p:ext uri="{BB962C8B-B14F-4D97-AF65-F5344CB8AC3E}">
        <p14:creationId xmlns:p14="http://schemas.microsoft.com/office/powerpoint/2010/main" val="334657933"/>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75" r:id="rId3"/>
    <p:sldLayoutId id="2147483680" r:id="rId4"/>
    <p:sldLayoutId id="2147483686" r:id="rId5"/>
    <p:sldLayoutId id="2147483676" r:id="rId6"/>
    <p:sldLayoutId id="2147483689" r:id="rId7"/>
    <p:sldLayoutId id="2147483688" r:id="rId8"/>
    <p:sldLayoutId id="2147483687" r:id="rId9"/>
    <p:sldLayoutId id="2147483690" r:id="rId10"/>
    <p:sldLayoutId id="2147483691" r:id="rId11"/>
    <p:sldLayoutId id="2147483685" r:id="rId12"/>
    <p:sldLayoutId id="2147483681" r:id="rId13"/>
  </p:sldLayoutIdLst>
  <p:hf hdr="0" ftr="0" dt="0"/>
  <p:txStyles>
    <p:title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p:titleStyle>
    <p:bodyStyle>
      <a:lvl1pPr marL="144000" indent="-216000" algn="l" defTabSz="914400" rtl="0" eaLnBrk="1" latinLnBrk="0" hangingPunct="1">
        <a:lnSpc>
          <a:spcPts val="28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360000" algn="l" defTabSz="914400" rtl="0" eaLnBrk="1" latinLnBrk="0" hangingPunct="1">
        <a:lnSpc>
          <a:spcPts val="2800"/>
        </a:lnSpc>
        <a:spcBef>
          <a:spcPts val="0"/>
        </a:spcBef>
        <a:buFont typeface="Arial" panose="020B0604020202020204" pitchFamily="34" charset="0"/>
        <a:buChar char="-"/>
        <a:defRPr sz="2300" kern="1200">
          <a:solidFill>
            <a:srgbClr val="371E56"/>
          </a:solidFill>
          <a:latin typeface="+mn-lt"/>
          <a:ea typeface="+mn-ea"/>
          <a:cs typeface="+mn-cs"/>
        </a:defRPr>
      </a:lvl2pPr>
      <a:lvl3pPr marL="1143000" indent="-360000" algn="l" defTabSz="914400" rtl="0" eaLnBrk="1" latinLnBrk="0" hangingPunct="1">
        <a:lnSpc>
          <a:spcPts val="2800"/>
        </a:lnSpc>
        <a:spcBef>
          <a:spcPts val="0"/>
        </a:spcBef>
        <a:buFont typeface="Arial" panose="020B0604020202020204" pitchFamily="34" charset="0"/>
        <a:buChar char="-"/>
        <a:defRPr sz="2300" kern="1200">
          <a:solidFill>
            <a:srgbClr val="371E56"/>
          </a:solidFill>
          <a:latin typeface="+mn-lt"/>
          <a:ea typeface="+mn-ea"/>
          <a:cs typeface="+mn-cs"/>
        </a:defRPr>
      </a:lvl3pPr>
      <a:lvl4pPr marL="1600200" indent="-360000" algn="l" defTabSz="914400" rtl="0" eaLnBrk="1" latinLnBrk="0" hangingPunct="1">
        <a:lnSpc>
          <a:spcPts val="2800"/>
        </a:lnSpc>
        <a:spcBef>
          <a:spcPts val="0"/>
        </a:spcBef>
        <a:buFont typeface="Arial" panose="020B0604020202020204" pitchFamily="34" charset="0"/>
        <a:buChar char="-"/>
        <a:defRPr sz="2300" kern="1200">
          <a:solidFill>
            <a:srgbClr val="371E56"/>
          </a:solidFill>
          <a:latin typeface="+mn-lt"/>
          <a:ea typeface="+mn-ea"/>
          <a:cs typeface="+mn-cs"/>
        </a:defRPr>
      </a:lvl4pPr>
      <a:lvl5pPr marL="2057400" indent="-360000" algn="l" defTabSz="914400" rtl="0" eaLnBrk="1" latinLnBrk="0" hangingPunct="1">
        <a:lnSpc>
          <a:spcPts val="2800"/>
        </a:lnSpc>
        <a:spcBef>
          <a:spcPts val="0"/>
        </a:spcBef>
        <a:buFont typeface="Arial" panose="020B0604020202020204" pitchFamily="34" charset="0"/>
        <a:buChar char="-"/>
        <a:defRPr sz="2300" kern="1200">
          <a:solidFill>
            <a:srgbClr val="371E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praha.eu/jnp/cz/o_meste/zivot_v_praze/podnikani/dobre_vedet/strategicky_plan.html" TargetMode="External"/><Relationship Id="rId2" Type="http://schemas.openxmlformats.org/officeDocument/2006/relationships/hyperlink" Target="http://kreativnipraha.eu/uploads/assets/Kulturni%20politika%20HMP.pdf" TargetMode="External"/><Relationship Id="rId1" Type="http://schemas.openxmlformats.org/officeDocument/2006/relationships/slideLayout" Target="../slideLayouts/slideLayout3.xml"/><Relationship Id="rId6" Type="http://schemas.openxmlformats.org/officeDocument/2006/relationships/hyperlink" Target="https://kultura.praha.eu/jnp/cz/granty/archiv/programove_dotace_2024/program_podpory_v_oblasti_kultury_a.html" TargetMode="External"/><Relationship Id="rId5" Type="http://schemas.openxmlformats.org/officeDocument/2006/relationships/hyperlink" Target="https://kultura.praha.eu/jnp/cz/granty/dulezite_dokumenty/dotacni_system_hl_m_prahy_v_oblasti.xhtml" TargetMode="External"/><Relationship Id="rId4" Type="http://schemas.openxmlformats.org/officeDocument/2006/relationships/hyperlink" Target="https://kultura.praha.eu/jnp/cz/granty/archiv/programove_dotace_2022/zasady_pro_poskytovani_dotaci_hmp_v.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pPr algn="l"/>
            <a:r>
              <a:rPr lang="cs-CZ" sz="4400" dirty="0">
                <a:latin typeface="+mn-lt"/>
                <a:ea typeface="Calibri" panose="020F0502020204030204" pitchFamily="34" charset="0"/>
                <a:cs typeface="Times New Roman" panose="02020603050405020304" pitchFamily="18" charset="0"/>
              </a:rPr>
              <a:t>Seminář pro žadatele </a:t>
            </a:r>
            <a:br>
              <a:rPr lang="cs-CZ" sz="4400" dirty="0">
                <a:latin typeface="+mn-lt"/>
                <a:ea typeface="Calibri" panose="020F0502020204030204" pitchFamily="34" charset="0"/>
                <a:cs typeface="Times New Roman" panose="02020603050405020304" pitchFamily="18" charset="0"/>
              </a:rPr>
            </a:br>
            <a:r>
              <a:rPr lang="cs-CZ" sz="4400" dirty="0">
                <a:latin typeface="+mn-lt"/>
                <a:ea typeface="Calibri" panose="020F0502020204030204" pitchFamily="34" charset="0"/>
                <a:cs typeface="Times New Roman" panose="02020603050405020304" pitchFamily="18" charset="0"/>
              </a:rPr>
              <a:t>o dotační podporu hlavního města Prahy </a:t>
            </a:r>
            <a:br>
              <a:rPr lang="cs-CZ" sz="4400" dirty="0">
                <a:latin typeface="+mn-lt"/>
                <a:ea typeface="Calibri" panose="020F0502020204030204" pitchFamily="34" charset="0"/>
                <a:cs typeface="Times New Roman" panose="02020603050405020304" pitchFamily="18" charset="0"/>
              </a:rPr>
            </a:br>
            <a:r>
              <a:rPr lang="cs-CZ" sz="4400" dirty="0">
                <a:latin typeface="+mn-lt"/>
                <a:ea typeface="Calibri" panose="020F0502020204030204" pitchFamily="34" charset="0"/>
                <a:cs typeface="Times New Roman" panose="02020603050405020304" pitchFamily="18" charset="0"/>
              </a:rPr>
              <a:t>v oblasti kultury </a:t>
            </a:r>
            <a:br>
              <a:rPr lang="cs-CZ" sz="4400" dirty="0">
                <a:latin typeface="+mn-lt"/>
                <a:ea typeface="Calibri" panose="020F0502020204030204" pitchFamily="34" charset="0"/>
                <a:cs typeface="Times New Roman" panose="02020603050405020304" pitchFamily="18" charset="0"/>
              </a:rPr>
            </a:br>
            <a:r>
              <a:rPr lang="cs-CZ" sz="4400" dirty="0">
                <a:latin typeface="+mn-lt"/>
                <a:ea typeface="Calibri" panose="020F0502020204030204" pitchFamily="34" charset="0"/>
                <a:cs typeface="Times New Roman" panose="02020603050405020304" pitchFamily="18" charset="0"/>
              </a:rPr>
              <a:t>a umění na rok 2024</a:t>
            </a:r>
            <a:br>
              <a:rPr lang="cs-CZ" sz="4400" dirty="0">
                <a:latin typeface="+mn-lt"/>
                <a:ea typeface="Calibri" panose="020F0502020204030204" pitchFamily="34" charset="0"/>
                <a:cs typeface="Times New Roman" panose="02020603050405020304" pitchFamily="18" charset="0"/>
              </a:rPr>
            </a:br>
            <a:r>
              <a:rPr lang="cs-CZ" sz="4400" dirty="0">
                <a:latin typeface="+mn-lt"/>
                <a:ea typeface="Calibri" panose="020F0502020204030204" pitchFamily="34" charset="0"/>
                <a:cs typeface="Times New Roman" panose="02020603050405020304" pitchFamily="18" charset="0"/>
              </a:rPr>
              <a:t>a víceleté dotace na léta 2025 - 2028</a:t>
            </a:r>
            <a:endParaRPr lang="cs-CZ" sz="4400" dirty="0">
              <a:latin typeface="+mn-lt"/>
            </a:endParaRPr>
          </a:p>
        </p:txBody>
      </p:sp>
    </p:spTree>
    <p:extLst>
      <p:ext uri="{BB962C8B-B14F-4D97-AF65-F5344CB8AC3E}">
        <p14:creationId xmlns:p14="http://schemas.microsoft.com/office/powerpoint/2010/main" val="419359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lstStyle/>
          <a:p>
            <a:r>
              <a:rPr lang="cs-CZ" dirty="0"/>
              <a:t>Opatření III. / nad 200.000 Kč</a:t>
            </a:r>
          </a:p>
        </p:txBody>
      </p:sp>
      <p:sp>
        <p:nvSpPr>
          <p:cNvPr id="3" name="Zástupný symbol pro obsah 2"/>
          <p:cNvSpPr>
            <a:spLocks noGrp="1"/>
          </p:cNvSpPr>
          <p:nvPr>
            <p:ph idx="1"/>
          </p:nvPr>
        </p:nvSpPr>
        <p:spPr>
          <a:xfrm>
            <a:off x="263189" y="1688502"/>
            <a:ext cx="8373934" cy="4106661"/>
          </a:xfrm>
        </p:spPr>
        <p:txBody>
          <a:bodyPr/>
          <a:lstStyle/>
          <a:p>
            <a:pPr marL="457200" indent="-457200">
              <a:buFont typeface="+mj-lt"/>
              <a:buAutoNum type="alphaLcParenR"/>
            </a:pPr>
            <a:endParaRPr lang="cs-CZ" sz="1800" dirty="0">
              <a:latin typeface="+mj-lt"/>
            </a:endParaRPr>
          </a:p>
          <a:p>
            <a:pPr marL="0" marR="67945" lvl="0" indent="0" algn="just">
              <a:lnSpc>
                <a:spcPct val="115000"/>
              </a:lnSpc>
              <a:spcAft>
                <a:spcPts val="0"/>
              </a:spcAft>
              <a:buNone/>
            </a:pPr>
            <a:r>
              <a:rPr lang="cs-CZ" sz="2400" dirty="0">
                <a:ea typeface="Times New Roman" panose="02020603050405020304" pitchFamily="18" charset="0"/>
              </a:rPr>
              <a:t>a) </a:t>
            </a:r>
            <a:r>
              <a:rPr lang="cs-CZ" sz="2400" dirty="0">
                <a:effectLst/>
                <a:ea typeface="Times New Roman" panose="02020603050405020304" pitchFamily="18" charset="0"/>
              </a:rPr>
              <a:t>celoroční činnost souboru, uměleckého tělesa, produkční jednotky (ve všech oborech)</a:t>
            </a:r>
          </a:p>
          <a:p>
            <a:pPr marL="0" marR="67945" indent="0" algn="just">
              <a:lnSpc>
                <a:spcPct val="115000"/>
              </a:lnSpc>
              <a:spcAft>
                <a:spcPts val="0"/>
              </a:spcAft>
              <a:buNone/>
            </a:pPr>
            <a:endParaRPr lang="cs-CZ" sz="2400" dirty="0">
              <a:effectLst/>
              <a:ea typeface="Times New Roman" panose="02020603050405020304" pitchFamily="18" charset="0"/>
            </a:endParaRPr>
          </a:p>
          <a:p>
            <a:pPr marL="0" marR="68580" indent="0" algn="just">
              <a:lnSpc>
                <a:spcPct val="115000"/>
              </a:lnSpc>
              <a:spcAft>
                <a:spcPts val="600"/>
              </a:spcAft>
              <a:buNone/>
            </a:pPr>
            <a:r>
              <a:rPr lang="cs-CZ" sz="2400" b="1" dirty="0">
                <a:effectLst/>
                <a:ea typeface="Times New Roman" panose="02020603050405020304" pitchFamily="18" charset="0"/>
              </a:rPr>
              <a:t>Cíl Opatření: </a:t>
            </a:r>
            <a:r>
              <a:rPr lang="cs-CZ" sz="2400" dirty="0">
                <a:effectLst/>
                <a:ea typeface="Times New Roman" panose="02020603050405020304" pitchFamily="18" charset="0"/>
              </a:rPr>
              <a:t>Projekt musí mít významný dopad na dostupnost veřejné kulturní služby v Praze (návštěvnost, společenská reflexe), nebo musí mít významné znaky umělecké excelence (kvalitní umělecké výsledky a efektivní management).</a:t>
            </a:r>
          </a:p>
          <a:p>
            <a:pPr marL="0" indent="0">
              <a:buNone/>
            </a:pPr>
            <a:r>
              <a:rPr lang="cs-CZ" sz="1800" dirty="0">
                <a:latin typeface="+mj-lt"/>
              </a:rPr>
              <a:t>  </a:t>
            </a:r>
          </a:p>
          <a:p>
            <a:pPr marL="0" indent="0">
              <a:buNone/>
            </a:pPr>
            <a:r>
              <a:rPr lang="cs-CZ" sz="1800" b="0" i="0" u="none" strike="noStrike" baseline="0" dirty="0">
                <a:solidFill>
                  <a:srgbClr val="000000"/>
                </a:solidFill>
                <a:latin typeface="+mj-lt"/>
              </a:rPr>
              <a:t> </a:t>
            </a:r>
            <a:endParaRPr lang="cs-CZ" sz="1800" dirty="0">
              <a:latin typeface="+mj-lt"/>
            </a:endParaRPr>
          </a:p>
          <a:p>
            <a:pPr marL="0" indent="0">
              <a:buNone/>
            </a:pPr>
            <a:endParaRPr lang="cs-CZ" sz="1800" dirty="0">
              <a:latin typeface="+mj-lt"/>
            </a:endParaRPr>
          </a:p>
        </p:txBody>
      </p:sp>
      <p:sp>
        <p:nvSpPr>
          <p:cNvPr id="5" name="Nadpis 1"/>
          <p:cNvSpPr txBox="1">
            <a:spLocks/>
          </p:cNvSpPr>
          <p:nvPr/>
        </p:nvSpPr>
        <p:spPr>
          <a:xfrm>
            <a:off x="395666" y="1046205"/>
            <a:ext cx="8352668" cy="644484"/>
          </a:xfrm>
          <a:prstGeom prst="rect">
            <a:avLst/>
          </a:prstGeom>
        </p:spPr>
        <p:txBody>
          <a:bodyPr vert="horz" lIns="0" tIns="0" rIns="0" bIns="0" rtlCol="0" anchor="t">
            <a:normAutofit fontScale="25000" lnSpcReduction="20000"/>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sz="12800" dirty="0"/>
              <a:t>Podpora kultury a umění – celoroční činnost</a:t>
            </a:r>
          </a:p>
          <a:p>
            <a:endParaRPr lang="cs-CZ" sz="3200" dirty="0"/>
          </a:p>
        </p:txBody>
      </p:sp>
    </p:spTree>
    <p:extLst>
      <p:ext uri="{BB962C8B-B14F-4D97-AF65-F5344CB8AC3E}">
        <p14:creationId xmlns:p14="http://schemas.microsoft.com/office/powerpoint/2010/main" val="128083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normAutofit/>
          </a:bodyPr>
          <a:lstStyle/>
          <a:p>
            <a:r>
              <a:rPr lang="cs-CZ" sz="4400" dirty="0"/>
              <a:t>Opatření IV. / nad 100.000 Kč</a:t>
            </a:r>
          </a:p>
        </p:txBody>
      </p:sp>
      <p:sp>
        <p:nvSpPr>
          <p:cNvPr id="3" name="Zástupný symbol pro obsah 2"/>
          <p:cNvSpPr>
            <a:spLocks noGrp="1"/>
          </p:cNvSpPr>
          <p:nvPr>
            <p:ph idx="1"/>
          </p:nvPr>
        </p:nvSpPr>
        <p:spPr>
          <a:xfrm>
            <a:off x="395666" y="1622866"/>
            <a:ext cx="8373934" cy="4109938"/>
          </a:xfrm>
        </p:spPr>
        <p:txBody>
          <a:bodyPr/>
          <a:lstStyle/>
          <a:p>
            <a:pPr marL="342900" marR="67945" lvl="0" indent="-342900" algn="just">
              <a:lnSpc>
                <a:spcPct val="115000"/>
              </a:lnSpc>
              <a:spcAft>
                <a:spcPts val="0"/>
              </a:spcAft>
              <a:buFont typeface="+mj-lt"/>
              <a:buAutoNum type="alphaLcParenR"/>
            </a:pPr>
            <a:r>
              <a:rPr lang="cs-CZ" sz="1800" dirty="0">
                <a:effectLst/>
                <a:ea typeface="Times New Roman" panose="02020603050405020304" pitchFamily="18" charset="0"/>
              </a:rPr>
              <a:t>jednorázové projekty (nastudování, reprízování), výstavy, malé festivaly, cykly a soutěže (ve všech oborech),</a:t>
            </a:r>
          </a:p>
          <a:p>
            <a:pPr marL="342900" marR="67945" lvl="0" indent="-342900" algn="just">
              <a:lnSpc>
                <a:spcPct val="115000"/>
              </a:lnSpc>
              <a:spcAft>
                <a:spcPts val="0"/>
              </a:spcAft>
              <a:buFont typeface="+mj-lt"/>
              <a:buAutoNum type="alphaLcParenR"/>
            </a:pPr>
            <a:r>
              <a:rPr lang="cs-CZ" sz="1800" dirty="0">
                <a:effectLst/>
                <a:ea typeface="Times New Roman" panose="02020603050405020304" pitchFamily="18" charset="0"/>
              </a:rPr>
              <a:t>vydávání hudby a literatury, včetně e-knih,</a:t>
            </a:r>
          </a:p>
          <a:p>
            <a:pPr marL="342900" marR="68580" lvl="0" indent="-342900" algn="just">
              <a:lnSpc>
                <a:spcPct val="115000"/>
              </a:lnSpc>
              <a:spcAft>
                <a:spcPts val="0"/>
              </a:spcAft>
              <a:buFont typeface="+mj-lt"/>
              <a:buAutoNum type="alphaLcParenR"/>
            </a:pPr>
            <a:r>
              <a:rPr lang="cs-CZ" sz="1800" dirty="0">
                <a:effectLst/>
                <a:ea typeface="Times New Roman" panose="02020603050405020304" pitchFamily="18" charset="0"/>
              </a:rPr>
              <a:t>prezentace na zahraničních festivalech a přehlídkách, podpora spoluúčasti na mezinárodních zahraničních projektech, podpora projektů s účastí zahraničních umělců na území HMP, umělecké rezidence (ve všech oborech).</a:t>
            </a:r>
          </a:p>
          <a:p>
            <a:pPr marL="0" marR="68580" indent="0" algn="just">
              <a:lnSpc>
                <a:spcPct val="115000"/>
              </a:lnSpc>
              <a:spcAft>
                <a:spcPts val="600"/>
              </a:spcAft>
              <a:buNone/>
            </a:pPr>
            <a:endParaRPr lang="cs-CZ" sz="1800" dirty="0">
              <a:effectLst/>
              <a:ea typeface="Times New Roman" panose="02020603050405020304" pitchFamily="18" charset="0"/>
            </a:endParaRPr>
          </a:p>
          <a:p>
            <a:pPr marL="0" marR="68580" indent="0" algn="just">
              <a:lnSpc>
                <a:spcPct val="115000"/>
              </a:lnSpc>
              <a:spcAft>
                <a:spcPts val="600"/>
              </a:spcAft>
              <a:buNone/>
            </a:pPr>
            <a:r>
              <a:rPr lang="cs-CZ" sz="1600" b="1" dirty="0">
                <a:effectLst/>
                <a:ea typeface="Times New Roman" panose="02020603050405020304" pitchFamily="18" charset="0"/>
              </a:rPr>
              <a:t>Cíl Opatření</a:t>
            </a:r>
            <a:r>
              <a:rPr lang="cs-CZ" sz="1600" dirty="0">
                <a:effectLst/>
                <a:ea typeface="Times New Roman" panose="02020603050405020304" pitchFamily="18" charset="0"/>
              </a:rPr>
              <a:t>: Výsledkem Projektu musí být vznik či realizace kvalitního uměleckého díla nebo veřejné produkce se znaky umělecké excelence, nebo musí být Projekt inovativní tematicky, formálně nebo způsobem zpřístupnění veřejnosti. Projekt musí mít celoměstsky významný dopad na dostupnost kulturní služby v Praze</a:t>
            </a:r>
            <a:r>
              <a:rPr lang="cs-CZ" sz="1600" dirty="0">
                <a:solidFill>
                  <a:srgbClr val="000000"/>
                </a:solidFill>
                <a:effectLst/>
                <a:ea typeface="Times New Roman" panose="02020603050405020304" pitchFamily="18" charset="0"/>
              </a:rPr>
              <a:t>. Bonifikované budou projekty s výše uvedenými znaky pracující s tématy výročí</a:t>
            </a:r>
            <a:r>
              <a:rPr lang="cs-CZ" sz="1600" b="1" dirty="0">
                <a:solidFill>
                  <a:srgbClr val="000000"/>
                </a:solidFill>
                <a:effectLst/>
                <a:ea typeface="Times New Roman" panose="02020603050405020304" pitchFamily="18" charset="0"/>
              </a:rPr>
              <a:t> </a:t>
            </a:r>
            <a:r>
              <a:rPr lang="cs-CZ" sz="1600" b="1" i="1" dirty="0">
                <a:solidFill>
                  <a:srgbClr val="000000"/>
                </a:solidFill>
                <a:effectLst/>
                <a:ea typeface="Times New Roman" panose="02020603050405020304" pitchFamily="18" charset="0"/>
              </a:rPr>
              <a:t>100 let od úmrtí spisovatele Franze Kafky</a:t>
            </a:r>
            <a:r>
              <a:rPr lang="cs-CZ" sz="1600" b="1" dirty="0">
                <a:solidFill>
                  <a:srgbClr val="000000"/>
                </a:solidFill>
                <a:effectLst/>
                <a:ea typeface="Times New Roman" panose="02020603050405020304" pitchFamily="18" charset="0"/>
              </a:rPr>
              <a:t> </a:t>
            </a:r>
            <a:r>
              <a:rPr lang="cs-CZ" sz="1600" dirty="0">
                <a:solidFill>
                  <a:srgbClr val="000000"/>
                </a:solidFill>
                <a:effectLst/>
                <a:ea typeface="Times New Roman" panose="02020603050405020304" pitchFamily="18" charset="0"/>
              </a:rPr>
              <a:t>a výročí vztahující se k </a:t>
            </a:r>
            <a:r>
              <a:rPr lang="cs-CZ" sz="1600" b="1" i="1" dirty="0">
                <a:solidFill>
                  <a:srgbClr val="000000"/>
                </a:solidFill>
                <a:effectLst/>
                <a:ea typeface="Times New Roman" panose="02020603050405020304" pitchFamily="18" charset="0"/>
              </a:rPr>
              <a:t>Roku české hudby</a:t>
            </a:r>
            <a:r>
              <a:rPr lang="cs-CZ" sz="1600" b="1" dirty="0">
                <a:solidFill>
                  <a:srgbClr val="000000"/>
                </a:solidFill>
                <a:effectLst/>
                <a:ea typeface="Times New Roman" panose="02020603050405020304" pitchFamily="18" charset="0"/>
              </a:rPr>
              <a:t>. </a:t>
            </a:r>
            <a:endParaRPr lang="cs-CZ" sz="1600" b="1" dirty="0">
              <a:effectLst/>
              <a:ea typeface="Times New Roman" panose="02020603050405020304" pitchFamily="18" charset="0"/>
            </a:endParaRPr>
          </a:p>
          <a:p>
            <a:pPr marL="457200" indent="-457200">
              <a:buFont typeface="+mj-lt"/>
              <a:buAutoNum type="alphaLcParenR"/>
            </a:pPr>
            <a:endParaRPr lang="cs-CZ" sz="1800" dirty="0"/>
          </a:p>
        </p:txBody>
      </p:sp>
      <p:sp>
        <p:nvSpPr>
          <p:cNvPr id="5" name="Nadpis 1"/>
          <p:cNvSpPr txBox="1">
            <a:spLocks/>
          </p:cNvSpPr>
          <p:nvPr/>
        </p:nvSpPr>
        <p:spPr>
          <a:xfrm>
            <a:off x="374400" y="936084"/>
            <a:ext cx="8373934" cy="754605"/>
          </a:xfrm>
          <a:prstGeom prst="rect">
            <a:avLst/>
          </a:prstGeom>
        </p:spPr>
        <p:txBody>
          <a:bodyPr vert="horz" lIns="0" tIns="0" rIns="0" bIns="0" rtlCol="0" anchor="t">
            <a:normAutofit fontScale="62500" lnSpcReduction="20000"/>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dirty="0"/>
              <a:t>Podpora kultury a umění – jednorázový projekt</a:t>
            </a:r>
          </a:p>
        </p:txBody>
      </p:sp>
    </p:spTree>
    <p:extLst>
      <p:ext uri="{BB962C8B-B14F-4D97-AF65-F5344CB8AC3E}">
        <p14:creationId xmlns:p14="http://schemas.microsoft.com/office/powerpoint/2010/main" val="3959366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normAutofit fontScale="90000"/>
          </a:bodyPr>
          <a:lstStyle/>
          <a:p>
            <a:r>
              <a:rPr lang="cs-CZ" dirty="0"/>
              <a:t>Opatření V. / 50.000-200.000 Kč</a:t>
            </a:r>
          </a:p>
        </p:txBody>
      </p:sp>
      <p:sp>
        <p:nvSpPr>
          <p:cNvPr id="3" name="Zástupný symbol pro obsah 2"/>
          <p:cNvSpPr>
            <a:spLocks noGrp="1"/>
          </p:cNvSpPr>
          <p:nvPr>
            <p:ph idx="1"/>
          </p:nvPr>
        </p:nvSpPr>
        <p:spPr/>
        <p:txBody>
          <a:bodyPr/>
          <a:lstStyle/>
          <a:p>
            <a:pPr marL="457200" indent="-457200">
              <a:buFont typeface="+mj-lt"/>
              <a:buAutoNum type="alphaLcParenR"/>
            </a:pPr>
            <a:r>
              <a:rPr lang="cs-CZ" sz="1800" dirty="0"/>
              <a:t>oborové neprofesionální přehlídky, výstavy a soutěže (ve všech oborech),</a:t>
            </a:r>
          </a:p>
          <a:p>
            <a:pPr marL="457200" indent="-457200">
              <a:buFont typeface="+mj-lt"/>
              <a:buAutoNum type="alphaLcParenR"/>
            </a:pPr>
            <a:r>
              <a:rPr lang="cs-CZ" sz="1800" dirty="0"/>
              <a:t>činnost zájmových kulturních těles (ve všech oborech), včetně činnosti pěveckých sborů,</a:t>
            </a:r>
          </a:p>
          <a:p>
            <a:pPr marL="457200" indent="-457200">
              <a:buFont typeface="+mj-lt"/>
              <a:buAutoNum type="alphaLcParenR"/>
            </a:pPr>
            <a:r>
              <a:rPr lang="cs-CZ" sz="1800" dirty="0"/>
              <a:t>umění a kultura v lokalitách, rozvoj komunit (ve všech oborech).</a:t>
            </a:r>
          </a:p>
          <a:p>
            <a:pPr marL="457200" indent="-457200">
              <a:buFont typeface="+mj-lt"/>
              <a:buAutoNum type="alphaLcParenR"/>
            </a:pPr>
            <a:endParaRPr lang="cs-CZ" sz="1800" dirty="0"/>
          </a:p>
          <a:p>
            <a:pPr marL="0" indent="0">
              <a:buNone/>
            </a:pPr>
            <a:r>
              <a:rPr lang="cs-CZ" sz="1800" dirty="0"/>
              <a:t>Cíl Opatření: Projekt musí rozvíjet kulturu v lokalitách na </a:t>
            </a:r>
            <a:r>
              <a:rPr lang="cs-CZ" sz="1800" b="1" dirty="0"/>
              <a:t>neprofesionální/ dobrovolnické bázi</a:t>
            </a:r>
            <a:r>
              <a:rPr lang="cs-CZ" sz="1800" dirty="0"/>
              <a:t>, nebo musí podporovat rozvoj kreativity a participace nejširší veřejnosti nebo, se jedná o kulturní aktivity v oblasti duševního zdraví – spontánní umění/ART BRUT.</a:t>
            </a:r>
          </a:p>
        </p:txBody>
      </p:sp>
      <p:sp>
        <p:nvSpPr>
          <p:cNvPr id="5" name="Nadpis 1"/>
          <p:cNvSpPr txBox="1">
            <a:spLocks/>
          </p:cNvSpPr>
          <p:nvPr/>
        </p:nvSpPr>
        <p:spPr>
          <a:xfrm>
            <a:off x="374400" y="936084"/>
            <a:ext cx="8373934" cy="754605"/>
          </a:xfrm>
          <a:prstGeom prst="rect">
            <a:avLst/>
          </a:prstGeom>
        </p:spPr>
        <p:txBody>
          <a:bodyPr vert="horz" lIns="0" tIns="0" rIns="0" bIns="0" rtlCol="0" anchor="t">
            <a:normAutofit/>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sz="2200" dirty="0"/>
              <a:t>Komunitní umění, neprofesionální kulturní aktivity a rozvoj lokalit </a:t>
            </a:r>
          </a:p>
        </p:txBody>
      </p:sp>
    </p:spTree>
    <p:extLst>
      <p:ext uri="{BB962C8B-B14F-4D97-AF65-F5344CB8AC3E}">
        <p14:creationId xmlns:p14="http://schemas.microsoft.com/office/powerpoint/2010/main" val="90047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normAutofit/>
          </a:bodyPr>
          <a:lstStyle/>
          <a:p>
            <a:r>
              <a:rPr lang="cs-CZ" sz="4200" dirty="0"/>
              <a:t>Opatření VI. / 100.000-2.000.000 Kč</a:t>
            </a:r>
          </a:p>
        </p:txBody>
      </p:sp>
      <p:sp>
        <p:nvSpPr>
          <p:cNvPr id="3" name="Zástupný symbol pro obsah 2"/>
          <p:cNvSpPr>
            <a:spLocks noGrp="1"/>
          </p:cNvSpPr>
          <p:nvPr>
            <p:ph idx="1"/>
          </p:nvPr>
        </p:nvSpPr>
        <p:spPr/>
        <p:txBody>
          <a:bodyPr/>
          <a:lstStyle/>
          <a:p>
            <a:pPr marL="0" indent="0">
              <a:buNone/>
            </a:pPr>
            <a:r>
              <a:rPr lang="cs-CZ" sz="1800" dirty="0"/>
              <a:t>Projekt musí přispívat k modernizaci infrastruktury pro realizaci kulturní a umělecké činnosti v Praze. </a:t>
            </a:r>
          </a:p>
          <a:p>
            <a:pPr marL="0" indent="0">
              <a:buNone/>
            </a:pPr>
            <a:r>
              <a:rPr lang="cs-CZ" sz="1800" dirty="0"/>
              <a:t>Způsobilými náklady investiční podpory v souladu s čl. 53 odst. 4, písm. a) a e) ONBV jsou: </a:t>
            </a:r>
          </a:p>
          <a:p>
            <a:pPr marL="0" indent="0">
              <a:buNone/>
            </a:pPr>
            <a:endParaRPr lang="cs-CZ" sz="1800" dirty="0"/>
          </a:p>
          <a:p>
            <a:pPr marL="457200" indent="-457200">
              <a:buAutoNum type="alphaLcParenR"/>
            </a:pPr>
            <a:r>
              <a:rPr lang="cs-CZ" sz="1800" dirty="0"/>
              <a:t>náklady na modernizaci, pořízení, zachování nebo zlepšení infrastruktury, jejíž časová či prostorová kapacita se používá nejméně z 80 % ročně pro kulturní účely,</a:t>
            </a:r>
          </a:p>
          <a:p>
            <a:pPr marL="457200" indent="-457200">
              <a:buAutoNum type="alphaLcParenR"/>
            </a:pPr>
            <a:r>
              <a:rPr lang="cs-CZ" sz="1800" dirty="0"/>
              <a:t>náklady na kulturní projekty a činnosti.</a:t>
            </a:r>
          </a:p>
        </p:txBody>
      </p:sp>
      <p:sp>
        <p:nvSpPr>
          <p:cNvPr id="5" name="Nadpis 1"/>
          <p:cNvSpPr txBox="1">
            <a:spLocks/>
          </p:cNvSpPr>
          <p:nvPr/>
        </p:nvSpPr>
        <p:spPr>
          <a:xfrm>
            <a:off x="374400" y="936084"/>
            <a:ext cx="8373934" cy="754605"/>
          </a:xfrm>
          <a:prstGeom prst="rect">
            <a:avLst/>
          </a:prstGeom>
        </p:spPr>
        <p:txBody>
          <a:bodyPr vert="horz" lIns="0" tIns="0" rIns="0" bIns="0" rtlCol="0" anchor="t">
            <a:normAutofit/>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sz="3200" dirty="0"/>
              <a:t>Investiční podpora  </a:t>
            </a:r>
          </a:p>
        </p:txBody>
      </p:sp>
    </p:spTree>
    <p:extLst>
      <p:ext uri="{BB962C8B-B14F-4D97-AF65-F5344CB8AC3E}">
        <p14:creationId xmlns:p14="http://schemas.microsoft.com/office/powerpoint/2010/main" val="1271251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noAutofit/>
          </a:bodyPr>
          <a:lstStyle/>
          <a:p>
            <a:r>
              <a:rPr lang="cs-CZ" sz="4000" dirty="0"/>
              <a:t>Opatření VII. / 375.000-1.500.000 Kč</a:t>
            </a:r>
          </a:p>
        </p:txBody>
      </p:sp>
      <p:sp>
        <p:nvSpPr>
          <p:cNvPr id="3" name="Zástupný symbol pro obsah 2"/>
          <p:cNvSpPr>
            <a:spLocks noGrp="1"/>
          </p:cNvSpPr>
          <p:nvPr>
            <p:ph idx="1"/>
          </p:nvPr>
        </p:nvSpPr>
        <p:spPr>
          <a:xfrm>
            <a:off x="374400" y="1887248"/>
            <a:ext cx="8522465" cy="4391413"/>
          </a:xfrm>
        </p:spPr>
        <p:txBody>
          <a:bodyPr/>
          <a:lstStyle/>
          <a:p>
            <a:pPr>
              <a:buFontTx/>
              <a:buChar char="-"/>
            </a:pPr>
            <a:r>
              <a:rPr lang="cs-CZ" sz="1600" b="1" dirty="0"/>
              <a:t>Podpora Projektů scénického umění</a:t>
            </a:r>
            <a:r>
              <a:rPr lang="cs-CZ" sz="1600" dirty="0"/>
              <a:t>, které doplňují a rozšiřují rozmanitost kulturní infrastruktury pro </a:t>
            </a:r>
            <a:r>
              <a:rPr lang="cs-CZ" sz="1600" b="1" dirty="0"/>
              <a:t>prezentaci živého umění v Praze</a:t>
            </a:r>
            <a:r>
              <a:rPr lang="cs-CZ" sz="1600" dirty="0"/>
              <a:t>. </a:t>
            </a:r>
          </a:p>
          <a:p>
            <a:pPr>
              <a:buFontTx/>
              <a:buChar char="-"/>
            </a:pPr>
            <a:r>
              <a:rPr lang="cs-CZ" sz="1600" dirty="0"/>
              <a:t>Žadatel doloží minimálně </a:t>
            </a:r>
            <a:r>
              <a:rPr lang="cs-CZ" sz="1600" b="1" dirty="0"/>
              <a:t>15.000 ks prodaných vstupenek</a:t>
            </a:r>
            <a:r>
              <a:rPr lang="cs-CZ" sz="1600" dirty="0"/>
              <a:t> (v minimální hodnotě 100 Kč za vstupenku) za rok 2022 .</a:t>
            </a:r>
          </a:p>
          <a:p>
            <a:pPr>
              <a:buFontTx/>
              <a:buChar char="-"/>
            </a:pPr>
            <a:r>
              <a:rPr lang="cs-CZ" sz="1600" dirty="0"/>
              <a:t>Dotace bude vypočtena jako násobek počtu doložených vstupenek za rok 2022 částkou 25 Kč. </a:t>
            </a:r>
          </a:p>
          <a:p>
            <a:pPr>
              <a:buFontTx/>
              <a:buChar char="-"/>
            </a:pPr>
            <a:r>
              <a:rPr lang="cs-CZ" sz="1600" dirty="0"/>
              <a:t>Dotace je vázána na naplnění výkonových ukazatelů, kterými pro rok 2024 jsou: </a:t>
            </a:r>
          </a:p>
          <a:p>
            <a:pPr>
              <a:buFont typeface="Arial" panose="020B0604020202020204" pitchFamily="34" charset="0"/>
              <a:buChar char="•"/>
            </a:pPr>
            <a:r>
              <a:rPr lang="cs-CZ" sz="1600" dirty="0">
                <a:solidFill>
                  <a:srgbClr val="000000"/>
                </a:solidFill>
                <a:effectLst/>
                <a:ea typeface="Times New Roman" panose="02020603050405020304" pitchFamily="18" charset="0"/>
              </a:rPr>
              <a:t>počet prodaných vstupenek v roce 2024 doložený výkazem ze vstupenkového systému ve finančním vypořádání (vyúčtování) Dotace nesmí být nižší než počet vstupenek uvedený u požadované výše Dotace v Žádosti,  </a:t>
            </a:r>
            <a:endParaRPr lang="cs-CZ" sz="1600" dirty="0">
              <a:effectLst/>
              <a:ea typeface="Times New Roman" panose="02020603050405020304" pitchFamily="18" charset="0"/>
            </a:endParaRPr>
          </a:p>
          <a:p>
            <a:pPr marL="250090" marR="68580" indent="-285750" algn="just">
              <a:lnSpc>
                <a:spcPct val="115000"/>
              </a:lnSpc>
              <a:spcAft>
                <a:spcPts val="0"/>
              </a:spcAft>
              <a:buFont typeface="Arial" panose="020B0604020202020204" pitchFamily="34" charset="0"/>
              <a:buChar char="•"/>
            </a:pPr>
            <a:r>
              <a:rPr lang="cs-CZ" sz="1600" dirty="0">
                <a:solidFill>
                  <a:srgbClr val="000000"/>
                </a:solidFill>
                <a:effectLst/>
                <a:ea typeface="Times New Roman" panose="02020603050405020304" pitchFamily="18" charset="0"/>
              </a:rPr>
              <a:t>provozování činnosti Žadatele alespoň deset měsíců.</a:t>
            </a:r>
            <a:endParaRPr lang="cs-CZ" sz="1600" dirty="0">
              <a:ea typeface="Times New Roman" panose="02020603050405020304" pitchFamily="18" charset="0"/>
            </a:endParaRPr>
          </a:p>
          <a:p>
            <a:pPr marL="0" marR="68580" indent="0" algn="just">
              <a:lnSpc>
                <a:spcPct val="115000"/>
              </a:lnSpc>
              <a:spcAft>
                <a:spcPts val="0"/>
              </a:spcAft>
              <a:buNone/>
            </a:pPr>
            <a:r>
              <a:rPr lang="cs-CZ" sz="1600" dirty="0">
                <a:solidFill>
                  <a:srgbClr val="000000"/>
                </a:solidFill>
                <a:effectLst/>
                <a:ea typeface="Times New Roman" panose="02020603050405020304" pitchFamily="18" charset="0"/>
              </a:rPr>
              <a:t>- </a:t>
            </a:r>
            <a:r>
              <a:rPr lang="cs-CZ" sz="1600" dirty="0">
                <a:solidFill>
                  <a:srgbClr val="000000"/>
                </a:solidFill>
                <a:ea typeface="Times New Roman" panose="02020603050405020304" pitchFamily="18" charset="0"/>
              </a:rPr>
              <a:t> </a:t>
            </a:r>
            <a:r>
              <a:rPr lang="cs-CZ" sz="1600" dirty="0">
                <a:solidFill>
                  <a:srgbClr val="000000"/>
                </a:solidFill>
                <a:effectLst/>
                <a:ea typeface="Times New Roman" panose="02020603050405020304" pitchFamily="18" charset="0"/>
              </a:rPr>
              <a:t>V případě nenaplnění výkonových ukazatelů bude Dotace nebo její část vrácena. </a:t>
            </a:r>
            <a:endParaRPr lang="cs-CZ" sz="1600" dirty="0">
              <a:effectLst/>
              <a:ea typeface="Times New Roman" panose="02020603050405020304" pitchFamily="18" charset="0"/>
            </a:endParaRPr>
          </a:p>
          <a:p>
            <a:pPr algn="l"/>
            <a:endParaRPr lang="cs-CZ" sz="1800" dirty="0"/>
          </a:p>
        </p:txBody>
      </p:sp>
      <p:sp>
        <p:nvSpPr>
          <p:cNvPr id="5" name="Nadpis 1"/>
          <p:cNvSpPr txBox="1">
            <a:spLocks/>
          </p:cNvSpPr>
          <p:nvPr/>
        </p:nvSpPr>
        <p:spPr>
          <a:xfrm>
            <a:off x="374400" y="816637"/>
            <a:ext cx="8373934" cy="754605"/>
          </a:xfrm>
          <a:prstGeom prst="rect">
            <a:avLst/>
          </a:prstGeom>
        </p:spPr>
        <p:txBody>
          <a:bodyPr vert="horz" lIns="0" tIns="0" rIns="0" bIns="0" rtlCol="0" anchor="t">
            <a:normAutofit/>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sz="2400" dirty="0"/>
              <a:t>Podpora rozmanitosti kulturní infrastruktury (jednoletá dotace) </a:t>
            </a:r>
          </a:p>
        </p:txBody>
      </p:sp>
    </p:spTree>
    <p:extLst>
      <p:ext uri="{BB962C8B-B14F-4D97-AF65-F5344CB8AC3E}">
        <p14:creationId xmlns:p14="http://schemas.microsoft.com/office/powerpoint/2010/main" val="3735065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Limit počtu podaných žádostí</a:t>
            </a:r>
          </a:p>
        </p:txBody>
      </p:sp>
      <p:sp>
        <p:nvSpPr>
          <p:cNvPr id="3" name="Zástupný symbol pro obsah 2"/>
          <p:cNvSpPr>
            <a:spLocks noGrp="1"/>
          </p:cNvSpPr>
          <p:nvPr>
            <p:ph idx="1"/>
          </p:nvPr>
        </p:nvSpPr>
        <p:spPr>
          <a:xfrm>
            <a:off x="374400" y="1540329"/>
            <a:ext cx="8534822" cy="4109938"/>
          </a:xfrm>
        </p:spPr>
        <p:txBody>
          <a:bodyPr/>
          <a:lstStyle/>
          <a:p>
            <a:endParaRPr lang="cs-CZ" dirty="0"/>
          </a:p>
          <a:p>
            <a:r>
              <a:rPr lang="cs-CZ" dirty="0"/>
              <a:t>Dohromady může jeden žadatel podat až </a:t>
            </a:r>
            <a:r>
              <a:rPr lang="cs-CZ" b="1" dirty="0">
                <a:solidFill>
                  <a:srgbClr val="FF0000"/>
                </a:solidFill>
              </a:rPr>
              <a:t>tři žádosti </a:t>
            </a:r>
            <a:r>
              <a:rPr lang="cs-CZ" dirty="0"/>
              <a:t>v rámci </a:t>
            </a:r>
            <a:r>
              <a:rPr lang="cs-CZ" b="1" dirty="0"/>
              <a:t>opatření I. - VI. </a:t>
            </a:r>
          </a:p>
          <a:p>
            <a:pPr marL="0" indent="0">
              <a:buNone/>
            </a:pPr>
            <a:r>
              <a:rPr lang="cs-CZ" b="1" dirty="0"/>
              <a:t>   </a:t>
            </a:r>
            <a:r>
              <a:rPr lang="cs-CZ" dirty="0"/>
              <a:t>Nad rámec tohoto limitu žadatel může podat </a:t>
            </a:r>
            <a:r>
              <a:rPr lang="cs-CZ" b="1" dirty="0"/>
              <a:t>libovolný počet   </a:t>
            </a:r>
          </a:p>
          <a:p>
            <a:pPr marL="0" indent="0">
              <a:buNone/>
            </a:pPr>
            <a:r>
              <a:rPr lang="cs-CZ" b="1" dirty="0"/>
              <a:t>   žádostí na zahraniční spolupráci</a:t>
            </a:r>
            <a:r>
              <a:rPr lang="cs-CZ" dirty="0"/>
              <a:t>. </a:t>
            </a:r>
          </a:p>
          <a:p>
            <a:pPr marL="0" indent="0">
              <a:buNone/>
            </a:pPr>
            <a:endParaRPr lang="cs-CZ" dirty="0"/>
          </a:p>
          <a:p>
            <a:r>
              <a:rPr lang="cs-CZ" dirty="0"/>
              <a:t>Pokud žadatel podá žádost v rámci </a:t>
            </a:r>
            <a:r>
              <a:rPr lang="cs-CZ" b="1" dirty="0"/>
              <a:t>opatření VII., </a:t>
            </a:r>
            <a:r>
              <a:rPr lang="cs-CZ" dirty="0"/>
              <a:t>nemůže podat žádnou další žádost v Programu (jedno IČO/jedna scéna). </a:t>
            </a:r>
          </a:p>
        </p:txBody>
      </p:sp>
    </p:spTree>
    <p:extLst>
      <p:ext uri="{BB962C8B-B14F-4D97-AF65-F5344CB8AC3E}">
        <p14:creationId xmlns:p14="http://schemas.microsoft.com/office/powerpoint/2010/main" val="431511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Objem peněžních prostředků</a:t>
            </a:r>
          </a:p>
        </p:txBody>
      </p:sp>
      <p:sp>
        <p:nvSpPr>
          <p:cNvPr id="3" name="Zástupný symbol pro obsah 2"/>
          <p:cNvSpPr>
            <a:spLocks noGrp="1"/>
          </p:cNvSpPr>
          <p:nvPr>
            <p:ph idx="1"/>
          </p:nvPr>
        </p:nvSpPr>
        <p:spPr>
          <a:xfrm>
            <a:off x="374401" y="1764284"/>
            <a:ext cx="8621318" cy="4109938"/>
          </a:xfrm>
        </p:spPr>
        <p:txBody>
          <a:bodyPr/>
          <a:lstStyle/>
          <a:p>
            <a:r>
              <a:rPr lang="cs-CZ" sz="1800" dirty="0"/>
              <a:t>Předpokládaný celkový objem peněžních prostředků vyčleněných v rozpočtu na financování Programu je </a:t>
            </a:r>
            <a:r>
              <a:rPr lang="cs-CZ" sz="1800" b="1" dirty="0"/>
              <a:t>400.000.000 Kč </a:t>
            </a:r>
            <a:r>
              <a:rPr lang="cs-CZ" sz="1800" b="1" dirty="0">
                <a:solidFill>
                  <a:srgbClr val="FF0000"/>
                </a:solidFill>
              </a:rPr>
              <a:t>(podléhá schválení rozpočtu ZHMP)</a:t>
            </a:r>
            <a:endParaRPr lang="cs-CZ" sz="1800" dirty="0">
              <a:solidFill>
                <a:srgbClr val="FF0000"/>
              </a:solidFill>
            </a:endParaRPr>
          </a:p>
          <a:p>
            <a:pPr marL="0" indent="0">
              <a:buNone/>
            </a:pPr>
            <a:endParaRPr lang="cs-CZ" sz="1800" dirty="0"/>
          </a:p>
          <a:p>
            <a:r>
              <a:rPr lang="cs-CZ" sz="1800" dirty="0"/>
              <a:t>Víceletými dotacemi je vázáno 271.700.000 Kč, </a:t>
            </a:r>
            <a:r>
              <a:rPr lang="pl-PL" sz="1800" b="1" dirty="0">
                <a:solidFill>
                  <a:srgbClr val="FF0000"/>
                </a:solidFill>
              </a:rPr>
              <a:t>na jednoleté dotace zbývá rozdělit 128.300.000 Kč. </a:t>
            </a:r>
          </a:p>
          <a:p>
            <a:pPr marL="0" indent="0">
              <a:buNone/>
            </a:pPr>
            <a:endParaRPr lang="cs-CZ" sz="1800" dirty="0"/>
          </a:p>
          <a:p>
            <a:r>
              <a:rPr lang="cs-CZ" sz="1800" dirty="0"/>
              <a:t>Mezi jednotlivá jednoletá opatření se předpokládá rozdělit takto: </a:t>
            </a:r>
          </a:p>
          <a:p>
            <a:pPr marL="0" indent="0">
              <a:buNone/>
            </a:pPr>
            <a:r>
              <a:rPr lang="cs-CZ" sz="1800" b="1" dirty="0">
                <a:solidFill>
                  <a:schemeClr val="tx1"/>
                </a:solidFill>
              </a:rPr>
              <a:t>   Opatření II. 32 %, Opatření III. 32 %, Opatření IV. 23 %, Opatření V. 3 %,  </a:t>
            </a:r>
          </a:p>
          <a:p>
            <a:pPr marL="0" indent="0">
              <a:buNone/>
            </a:pPr>
            <a:r>
              <a:rPr lang="cs-CZ" sz="1800" b="1" dirty="0"/>
              <a:t>   </a:t>
            </a:r>
            <a:r>
              <a:rPr lang="cs-CZ" sz="1800" b="1" dirty="0">
                <a:solidFill>
                  <a:schemeClr val="tx1"/>
                </a:solidFill>
              </a:rPr>
              <a:t>Opatření VI. 2 %, Opatření VII. 8 % </a:t>
            </a:r>
          </a:p>
        </p:txBody>
      </p:sp>
    </p:spTree>
    <p:extLst>
      <p:ext uri="{BB962C8B-B14F-4D97-AF65-F5344CB8AC3E}">
        <p14:creationId xmlns:p14="http://schemas.microsoft.com/office/powerpoint/2010/main" val="912307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Nezpůsobilé náklady</a:t>
            </a:r>
          </a:p>
        </p:txBody>
      </p:sp>
      <p:sp>
        <p:nvSpPr>
          <p:cNvPr id="3" name="Zástupný symbol pro obsah 2"/>
          <p:cNvSpPr>
            <a:spLocks noGrp="1"/>
          </p:cNvSpPr>
          <p:nvPr>
            <p:ph idx="1"/>
          </p:nvPr>
        </p:nvSpPr>
        <p:spPr>
          <a:xfrm>
            <a:off x="374400" y="1319441"/>
            <a:ext cx="8373934" cy="4109938"/>
          </a:xfrm>
        </p:spPr>
        <p:txBody>
          <a:bodyPr/>
          <a:lstStyle/>
          <a:p>
            <a:pPr>
              <a:buFont typeface="Arial" panose="020B0604020202020204" pitchFamily="34" charset="0"/>
              <a:buChar char="•"/>
            </a:pPr>
            <a:r>
              <a:rPr lang="cs-CZ" sz="2000" dirty="0"/>
              <a:t>nákup nemovitých věcí, bytů či nebytových prostor, stavební úpravy, architektonické studie a projektová dokumentace;</a:t>
            </a:r>
          </a:p>
          <a:p>
            <a:pPr>
              <a:buFont typeface="Arial" panose="020B0604020202020204" pitchFamily="34" charset="0"/>
              <a:buChar char="•"/>
            </a:pPr>
            <a:r>
              <a:rPr lang="cs-CZ" sz="2000" dirty="0"/>
              <a:t>náklady související s provozem např. parkoviště, příjezdové cesty, ostatní plochy;</a:t>
            </a:r>
          </a:p>
          <a:p>
            <a:pPr>
              <a:buFont typeface="Arial" panose="020B0604020202020204" pitchFamily="34" charset="0"/>
              <a:buChar char="•"/>
            </a:pPr>
            <a:r>
              <a:rPr lang="cs-CZ" sz="2000" dirty="0"/>
              <a:t>náklady související s pořízením motorového vozidla, jeho technickou údržbou a opravou a náklady související s jeho pojištěním;</a:t>
            </a:r>
          </a:p>
          <a:p>
            <a:pPr>
              <a:buFont typeface="Arial" panose="020B0604020202020204" pitchFamily="34" charset="0"/>
              <a:buChar char="•"/>
            </a:pPr>
            <a:r>
              <a:rPr lang="cs-CZ" sz="2000" dirty="0"/>
              <a:t>náklady na administraci veřejné zakázky, poradenství, právní služby bezprostředně nesouvisející s realizací projektu, </a:t>
            </a:r>
          </a:p>
          <a:p>
            <a:pPr>
              <a:buFont typeface="Arial" panose="020B0604020202020204" pitchFamily="34" charset="0"/>
              <a:buChar char="•"/>
            </a:pPr>
            <a:r>
              <a:rPr lang="cs-CZ" sz="2000" dirty="0"/>
              <a:t>úhrada finančního leasingu a úvěru;</a:t>
            </a:r>
          </a:p>
          <a:p>
            <a:pPr>
              <a:buFont typeface="Arial" panose="020B0604020202020204" pitchFamily="34" charset="0"/>
              <a:buChar char="•"/>
            </a:pPr>
            <a:r>
              <a:rPr lang="cs-CZ" sz="2000" b="1" dirty="0"/>
              <a:t>úhrada DPH (u plátců DPH);</a:t>
            </a:r>
          </a:p>
          <a:p>
            <a:pPr>
              <a:buFont typeface="Arial" panose="020B0604020202020204" pitchFamily="34" charset="0"/>
              <a:buChar char="•"/>
            </a:pPr>
            <a:r>
              <a:rPr lang="cs-CZ" sz="2000" dirty="0"/>
              <a:t>nákup volnočasového textilu a obuvi (netýká se rekvizit a kostýmů);</a:t>
            </a:r>
          </a:p>
          <a:p>
            <a:pPr>
              <a:buFont typeface="Arial" panose="020B0604020202020204" pitchFamily="34" charset="0"/>
              <a:buChar char="•"/>
            </a:pPr>
            <a:endParaRPr lang="cs-CZ" dirty="0"/>
          </a:p>
        </p:txBody>
      </p:sp>
    </p:spTree>
    <p:extLst>
      <p:ext uri="{BB962C8B-B14F-4D97-AF65-F5344CB8AC3E}">
        <p14:creationId xmlns:p14="http://schemas.microsoft.com/office/powerpoint/2010/main" val="1371534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74400" y="1540329"/>
            <a:ext cx="8373934" cy="4109938"/>
          </a:xfrm>
        </p:spPr>
        <p:txBody>
          <a:bodyPr/>
          <a:lstStyle/>
          <a:p>
            <a:pPr>
              <a:buFont typeface="Arial" panose="020B0604020202020204" pitchFamily="34" charset="0"/>
              <a:buChar char="•"/>
            </a:pPr>
            <a:r>
              <a:rPr lang="cs-CZ" sz="2000" dirty="0"/>
              <a:t>náklady za regenerační, rekondiční a rehabilitační služby, ošetření a léčení zranění;</a:t>
            </a:r>
          </a:p>
          <a:p>
            <a:pPr>
              <a:buFont typeface="Arial" panose="020B0604020202020204" pitchFamily="34" charset="0"/>
              <a:buChar char="•"/>
            </a:pPr>
            <a:r>
              <a:rPr lang="cs-CZ" sz="2000" dirty="0"/>
              <a:t>náklady na vzdělávání, kurzy, vzdělávací semináře, oborové soustředění bezprostředně nesouvisející s realizací projektu;</a:t>
            </a:r>
          </a:p>
          <a:p>
            <a:pPr>
              <a:buFont typeface="Arial" panose="020B0604020202020204" pitchFamily="34" charset="0"/>
              <a:buChar char="•"/>
            </a:pPr>
            <a:r>
              <a:rPr lang="cs-CZ" sz="2000" b="1" dirty="0"/>
              <a:t>pohoštění a občerstvení;</a:t>
            </a:r>
          </a:p>
          <a:p>
            <a:pPr>
              <a:buFont typeface="Arial" panose="020B0604020202020204" pitchFamily="34" charset="0"/>
              <a:buChar char="•"/>
            </a:pPr>
            <a:r>
              <a:rPr lang="cs-CZ" sz="2000" dirty="0"/>
              <a:t>náklady spojené s působením mimo území hl. m. Prahy v ČR;</a:t>
            </a:r>
          </a:p>
          <a:p>
            <a:pPr>
              <a:buFont typeface="Arial" panose="020B0604020202020204" pitchFamily="34" charset="0"/>
              <a:buChar char="•"/>
            </a:pPr>
            <a:r>
              <a:rPr lang="cs-CZ" sz="2000" dirty="0"/>
              <a:t>mzdové náklady na osobní asistenci již hrazenou ze sociálních rozpočtů a jakékoliv náklady nárokovatelné ze sociálního nebo zdravotního systému; </a:t>
            </a:r>
          </a:p>
          <a:p>
            <a:pPr>
              <a:buFont typeface="Arial" panose="020B0604020202020204" pitchFamily="34" charset="0"/>
              <a:buChar char="•"/>
            </a:pPr>
            <a:r>
              <a:rPr lang="cs-CZ" sz="2000" dirty="0"/>
              <a:t>peněžité dary a květinové dary (vyjma finančních cen pro účastníky);</a:t>
            </a:r>
          </a:p>
          <a:p>
            <a:pPr>
              <a:buFont typeface="Arial" panose="020B0604020202020204" pitchFamily="34" charset="0"/>
              <a:buChar char="•"/>
            </a:pPr>
            <a:r>
              <a:rPr lang="cs-CZ" sz="2000" dirty="0"/>
              <a:t>odpisy. </a:t>
            </a:r>
          </a:p>
          <a:p>
            <a:pPr marL="0" indent="0">
              <a:buNone/>
            </a:pPr>
            <a:endParaRPr lang="cs-CZ" dirty="0"/>
          </a:p>
        </p:txBody>
      </p:sp>
      <p:sp>
        <p:nvSpPr>
          <p:cNvPr id="4" name="Nadpis 1"/>
          <p:cNvSpPr>
            <a:spLocks noGrp="1"/>
          </p:cNvSpPr>
          <p:nvPr>
            <p:ph type="title"/>
          </p:nvPr>
        </p:nvSpPr>
        <p:spPr/>
        <p:txBody>
          <a:bodyPr/>
          <a:lstStyle/>
          <a:p>
            <a:r>
              <a:rPr lang="cs-CZ" dirty="0"/>
              <a:t>Nezpůsobilé náklady</a:t>
            </a:r>
          </a:p>
        </p:txBody>
      </p:sp>
    </p:spTree>
    <p:extLst>
      <p:ext uri="{BB962C8B-B14F-4D97-AF65-F5344CB8AC3E}">
        <p14:creationId xmlns:p14="http://schemas.microsoft.com/office/powerpoint/2010/main" val="2428696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Podmínky poskytnutí Dotace</a:t>
            </a:r>
          </a:p>
        </p:txBody>
      </p:sp>
      <p:sp>
        <p:nvSpPr>
          <p:cNvPr id="3" name="Zástupný symbol pro obsah 2"/>
          <p:cNvSpPr>
            <a:spLocks noGrp="1"/>
          </p:cNvSpPr>
          <p:nvPr>
            <p:ph idx="1"/>
          </p:nvPr>
        </p:nvSpPr>
        <p:spPr>
          <a:xfrm>
            <a:off x="374400" y="1540329"/>
            <a:ext cx="8373934" cy="4408034"/>
          </a:xfrm>
        </p:spPr>
        <p:txBody>
          <a:bodyPr/>
          <a:lstStyle/>
          <a:p>
            <a:endParaRPr lang="cs-CZ" dirty="0"/>
          </a:p>
          <a:p>
            <a:r>
              <a:rPr lang="cs-CZ" dirty="0"/>
              <a:t>Podmínkou poskytnutí dotace je, že žadatel nemá současně podanou žádost na stejný účel na tomto či jiném odboru Magistrátu HMP nebo v jiném programu vyhlašovaném HMP. </a:t>
            </a:r>
          </a:p>
          <a:p>
            <a:endParaRPr lang="cs-CZ" dirty="0"/>
          </a:p>
          <a:p>
            <a:r>
              <a:rPr lang="cs-CZ" dirty="0"/>
              <a:t>Účel může být spolufinancován z obecních a krajských rozpočtů, státního rozpočtu, z prostředků evropských fondů a z jiných zdrojů (tzv. vícezdrojové financování). Duplicitní úhrada stejných výdajů z různých veřejných i jiných zdrojů není dovolena. </a:t>
            </a:r>
          </a:p>
          <a:p>
            <a:pPr marL="0" indent="0">
              <a:buNone/>
            </a:pPr>
            <a:endParaRPr lang="cs-CZ" dirty="0"/>
          </a:p>
        </p:txBody>
      </p:sp>
    </p:spTree>
    <p:extLst>
      <p:ext uri="{BB962C8B-B14F-4D97-AF65-F5344CB8AC3E}">
        <p14:creationId xmlns:p14="http://schemas.microsoft.com/office/powerpoint/2010/main" val="2964206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C3C4EA-5A84-4D9E-99C0-87471CBD4153}"/>
              </a:ext>
            </a:extLst>
          </p:cNvPr>
          <p:cNvSpPr>
            <a:spLocks noGrp="1"/>
          </p:cNvSpPr>
          <p:nvPr>
            <p:ph type="title"/>
          </p:nvPr>
        </p:nvSpPr>
        <p:spPr/>
        <p:txBody>
          <a:bodyPr/>
          <a:lstStyle/>
          <a:p>
            <a:r>
              <a:rPr lang="cs-CZ" dirty="0"/>
              <a:t>Program prezentace</a:t>
            </a:r>
          </a:p>
        </p:txBody>
      </p:sp>
      <p:sp>
        <p:nvSpPr>
          <p:cNvPr id="3" name="Zástupný obsah 2">
            <a:extLst>
              <a:ext uri="{FF2B5EF4-FFF2-40B4-BE49-F238E27FC236}">
                <a16:creationId xmlns:a16="http://schemas.microsoft.com/office/drawing/2014/main" id="{F1E6C14A-C866-4076-A310-82BE1C23469C}"/>
              </a:ext>
            </a:extLst>
          </p:cNvPr>
          <p:cNvSpPr>
            <a:spLocks noGrp="1"/>
          </p:cNvSpPr>
          <p:nvPr>
            <p:ph idx="1"/>
          </p:nvPr>
        </p:nvSpPr>
        <p:spPr>
          <a:xfrm>
            <a:off x="395665" y="1325460"/>
            <a:ext cx="8827847" cy="4681639"/>
          </a:xfrm>
        </p:spPr>
        <p:txBody>
          <a:bodyPr/>
          <a:lstStyle/>
          <a:p>
            <a:pPr marL="342900" indent="-342900" algn="l">
              <a:lnSpc>
                <a:spcPct val="150000"/>
              </a:lnSpc>
              <a:buAutoNum type="arabicPeriod"/>
            </a:pPr>
            <a:endParaRPr lang="cs-CZ" dirty="0"/>
          </a:p>
          <a:p>
            <a:pPr marL="342900" indent="-342900" algn="l">
              <a:lnSpc>
                <a:spcPct val="150000"/>
              </a:lnSpc>
              <a:buAutoNum type="arabicPeriod"/>
            </a:pPr>
            <a:r>
              <a:rPr lang="cs-CZ" dirty="0"/>
              <a:t>Úvodní slovo </a:t>
            </a:r>
            <a:r>
              <a:rPr lang="cs-CZ" b="0" i="0" u="none" strike="noStrike" baseline="0" dirty="0"/>
              <a:t>JUDr. Jiřího Pospíšila, radního pro kulturu</a:t>
            </a:r>
          </a:p>
          <a:p>
            <a:pPr marL="342900" indent="-342900" algn="l">
              <a:lnSpc>
                <a:spcPct val="150000"/>
              </a:lnSpc>
              <a:buAutoNum type="arabicPeriod"/>
            </a:pPr>
            <a:r>
              <a:rPr lang="cs-CZ" dirty="0"/>
              <a:t>Úvodní slovo ředitele odboru </a:t>
            </a:r>
            <a:r>
              <a:rPr lang="cs-CZ"/>
              <a:t>KUC MgA. </a:t>
            </a:r>
            <a:r>
              <a:rPr lang="cs-CZ" dirty="0"/>
              <a:t>Jiřího </a:t>
            </a:r>
            <a:r>
              <a:rPr lang="cs-CZ" dirty="0" err="1"/>
              <a:t>Sulženka</a:t>
            </a:r>
            <a:r>
              <a:rPr lang="cs-CZ" dirty="0"/>
              <a:t>, PhD.</a:t>
            </a:r>
            <a:endParaRPr lang="cs-CZ" b="0" i="0" u="none" strike="noStrike" baseline="0" dirty="0"/>
          </a:p>
          <a:p>
            <a:pPr marL="342900" indent="-342900" algn="l">
              <a:lnSpc>
                <a:spcPct val="150000"/>
              </a:lnSpc>
              <a:buAutoNum type="arabicPeriod"/>
            </a:pPr>
            <a:r>
              <a:rPr lang="cs-CZ" dirty="0"/>
              <a:t>Harmonogram Programu podpory</a:t>
            </a:r>
          </a:p>
          <a:p>
            <a:pPr marL="342900" indent="-342900" algn="l">
              <a:lnSpc>
                <a:spcPct val="150000"/>
              </a:lnSpc>
              <a:buAutoNum type="arabicPeriod"/>
            </a:pPr>
            <a:r>
              <a:rPr lang="cs-CZ" dirty="0"/>
              <a:t>Zásadní změny v Programu podpory</a:t>
            </a:r>
          </a:p>
          <a:p>
            <a:pPr marL="342900" indent="-342900">
              <a:lnSpc>
                <a:spcPct val="150000"/>
              </a:lnSpc>
              <a:buFont typeface="Arial" panose="020B0604020202020204" pitchFamily="34" charset="0"/>
              <a:buAutoNum type="arabicPeriod"/>
            </a:pPr>
            <a:r>
              <a:rPr lang="cs-CZ" dirty="0">
                <a:effectLst/>
                <a:ea typeface="Calibri" panose="020F0502020204030204" pitchFamily="34" charset="0"/>
                <a:cs typeface="Times New Roman" panose="02020603050405020304" pitchFamily="18" charset="0"/>
              </a:rPr>
              <a:t>Workshop k podání formuláře žádosti </a:t>
            </a:r>
            <a:r>
              <a:rPr lang="cs-CZ" dirty="0"/>
              <a:t>přes Portál finanční podpory </a:t>
            </a:r>
            <a:r>
              <a:rPr lang="cs-CZ" dirty="0">
                <a:effectLst/>
                <a:ea typeface="Calibri" panose="020F0502020204030204" pitchFamily="34" charset="0"/>
                <a:cs typeface="Times New Roman" panose="02020603050405020304" pitchFamily="18" charset="0"/>
              </a:rPr>
              <a:t>(ASD Software, s.r.o.)</a:t>
            </a:r>
            <a:endParaRPr lang="cs-CZ" dirty="0">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AutoNum type="arabicPeriod"/>
            </a:pPr>
            <a:r>
              <a:rPr lang="cs-CZ" dirty="0"/>
              <a:t>Otázky a odpovědi</a:t>
            </a:r>
          </a:p>
          <a:p>
            <a:pPr marL="457200" indent="-457200">
              <a:buFont typeface="+mj-lt"/>
              <a:buAutoNum type="arabicPeriod"/>
            </a:pPr>
            <a:endParaRPr lang="cs-CZ" dirty="0"/>
          </a:p>
        </p:txBody>
      </p:sp>
    </p:spTree>
    <p:extLst>
      <p:ext uri="{BB962C8B-B14F-4D97-AF65-F5344CB8AC3E}">
        <p14:creationId xmlns:p14="http://schemas.microsoft.com/office/powerpoint/2010/main" val="81606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 hodnocení</a:t>
            </a:r>
          </a:p>
        </p:txBody>
      </p:sp>
      <p:sp>
        <p:nvSpPr>
          <p:cNvPr id="3" name="Zástupný symbol pro obsah 2"/>
          <p:cNvSpPr>
            <a:spLocks noGrp="1"/>
          </p:cNvSpPr>
          <p:nvPr>
            <p:ph idx="1"/>
          </p:nvPr>
        </p:nvSpPr>
        <p:spPr>
          <a:xfrm>
            <a:off x="395667" y="1259730"/>
            <a:ext cx="8557834" cy="4594970"/>
          </a:xfrm>
        </p:spPr>
        <p:txBody>
          <a:bodyPr/>
          <a:lstStyle/>
          <a:p>
            <a:r>
              <a:rPr lang="cs-CZ" sz="1800" b="1" dirty="0"/>
              <a:t>Odbor KUC </a:t>
            </a:r>
            <a:r>
              <a:rPr lang="cs-CZ" sz="1800" dirty="0"/>
              <a:t>posoudí, zda žádost splňuje </a:t>
            </a:r>
            <a:r>
              <a:rPr lang="cs-CZ" sz="1800" b="1" dirty="0"/>
              <a:t>formální náležitosti</a:t>
            </a:r>
            <a:r>
              <a:rPr lang="cs-CZ" sz="1800" dirty="0"/>
              <a:t>, pokud je žadatel nesplní, odbor KUC navrhne neposkytnutí dotace, </a:t>
            </a:r>
          </a:p>
          <a:p>
            <a:r>
              <a:rPr lang="cs-CZ" sz="1800" dirty="0"/>
              <a:t>(účetní závěrky, výroční zprávy, povinné přílohy, FO doloží přílohu daňového přiznání, a spolky dodají výkaz).</a:t>
            </a:r>
          </a:p>
          <a:p>
            <a:endParaRPr lang="cs-CZ" sz="1800" dirty="0"/>
          </a:p>
          <a:p>
            <a:r>
              <a:rPr lang="cs-CZ" sz="1800" b="1" dirty="0"/>
              <a:t>Ekonomičtí hodnotitelé </a:t>
            </a:r>
            <a:r>
              <a:rPr lang="cs-CZ" sz="1800" dirty="0"/>
              <a:t>vypracují </a:t>
            </a:r>
            <a:r>
              <a:rPr lang="cs-CZ" sz="1800" b="1" dirty="0"/>
              <a:t>ekonomický posudek </a:t>
            </a:r>
            <a:r>
              <a:rPr lang="cs-CZ" sz="1800" dirty="0"/>
              <a:t>každé žádosti s požadovanou částkou </a:t>
            </a:r>
            <a:r>
              <a:rPr lang="cs-CZ" sz="1800" b="1" dirty="0"/>
              <a:t>nad 1.000.000 Kč </a:t>
            </a:r>
            <a:r>
              <a:rPr lang="cs-CZ" sz="1800" dirty="0"/>
              <a:t>(nebo při součtu požadované částky v případě podání více žádostí jedním žadatelem nad 1.000.000 Kč) a u každé žádosti o </a:t>
            </a:r>
            <a:r>
              <a:rPr lang="cs-CZ" sz="1800" b="1" dirty="0"/>
              <a:t>víceletou dotaci</a:t>
            </a:r>
            <a:r>
              <a:rPr lang="cs-CZ" sz="1800" dirty="0"/>
              <a:t>.</a:t>
            </a:r>
          </a:p>
          <a:p>
            <a:pPr marL="0" indent="0">
              <a:buNone/>
            </a:pPr>
            <a:endParaRPr lang="cs-CZ" sz="1800" dirty="0"/>
          </a:p>
          <a:p>
            <a:r>
              <a:rPr lang="cs-CZ" sz="1800" dirty="0"/>
              <a:t>Věcné hodnocení provádí v prvním kole </a:t>
            </a:r>
            <a:r>
              <a:rPr lang="cs-CZ" sz="1800" b="1" dirty="0"/>
              <a:t>dva členové Komise Rady HMP </a:t>
            </a:r>
            <a:r>
              <a:rPr lang="cs-CZ" sz="1800" dirty="0"/>
              <a:t>a </a:t>
            </a:r>
            <a:r>
              <a:rPr lang="cs-CZ" sz="1800" b="1" dirty="0"/>
              <a:t>tři expertní hodnotitelé </a:t>
            </a:r>
            <a:r>
              <a:rPr lang="cs-CZ" sz="1800" dirty="0"/>
              <a:t>(dále jen „hodnotitelé“). O konečném návrhu výše dotace rozhoduje Dotační komise ve 2. kole hodnocení.</a:t>
            </a:r>
          </a:p>
          <a:p>
            <a:endParaRPr lang="cs-CZ" sz="1800" dirty="0"/>
          </a:p>
          <a:p>
            <a:endParaRPr lang="cs-CZ" sz="1800" dirty="0"/>
          </a:p>
          <a:p>
            <a:endParaRPr lang="cs-CZ" sz="1800" dirty="0"/>
          </a:p>
          <a:p>
            <a:endParaRPr lang="cs-CZ" sz="1800" dirty="0"/>
          </a:p>
        </p:txBody>
      </p:sp>
    </p:spTree>
    <p:extLst>
      <p:ext uri="{BB962C8B-B14F-4D97-AF65-F5344CB8AC3E}">
        <p14:creationId xmlns:p14="http://schemas.microsoft.com/office/powerpoint/2010/main" val="2493548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normAutofit/>
          </a:bodyPr>
          <a:lstStyle/>
          <a:p>
            <a:r>
              <a:rPr lang="cs-CZ" dirty="0"/>
              <a:t>1. a 2. kolo hodnocení</a:t>
            </a:r>
          </a:p>
        </p:txBody>
      </p:sp>
      <p:sp>
        <p:nvSpPr>
          <p:cNvPr id="3" name="Zástupný symbol pro obsah 2"/>
          <p:cNvSpPr>
            <a:spLocks noGrp="1"/>
          </p:cNvSpPr>
          <p:nvPr>
            <p:ph idx="1"/>
          </p:nvPr>
        </p:nvSpPr>
        <p:spPr>
          <a:xfrm>
            <a:off x="374400" y="1046205"/>
            <a:ext cx="8559535" cy="4663260"/>
          </a:xfrm>
        </p:spPr>
        <p:txBody>
          <a:bodyPr/>
          <a:lstStyle/>
          <a:p>
            <a:pPr marL="0" indent="0">
              <a:buNone/>
            </a:pPr>
            <a:r>
              <a:rPr lang="cs-CZ" sz="1800" dirty="0"/>
              <a:t>- V modulu hodnocení bude u každé žádosti spočítán průměr bodového hodnocení.</a:t>
            </a:r>
          </a:p>
          <a:p>
            <a:pPr>
              <a:buFontTx/>
              <a:buChar char="-"/>
            </a:pPr>
            <a:r>
              <a:rPr lang="cs-CZ" sz="1800" b="1" dirty="0"/>
              <a:t>Minimální bodová hranice </a:t>
            </a:r>
            <a:r>
              <a:rPr lang="cs-CZ" sz="1800" dirty="0"/>
              <a:t>pro poskytnutí </a:t>
            </a:r>
            <a:r>
              <a:rPr lang="cs-CZ" sz="1800" b="1" dirty="0">
                <a:solidFill>
                  <a:srgbClr val="FF0000"/>
                </a:solidFill>
              </a:rPr>
              <a:t>víceleté dotace </a:t>
            </a:r>
            <a:r>
              <a:rPr lang="cs-CZ" sz="1800" b="1" dirty="0"/>
              <a:t>v Opatření I. </a:t>
            </a:r>
            <a:r>
              <a:rPr lang="cs-CZ" sz="1800" dirty="0"/>
              <a:t>je </a:t>
            </a:r>
            <a:r>
              <a:rPr lang="cs-CZ" sz="1800" b="1" dirty="0">
                <a:solidFill>
                  <a:srgbClr val="FF0000"/>
                </a:solidFill>
              </a:rPr>
              <a:t>75 bodů. </a:t>
            </a:r>
            <a:r>
              <a:rPr lang="cs-CZ" sz="1800" dirty="0"/>
              <a:t>Žádost o víceletou dotaci, která obdrží </a:t>
            </a:r>
            <a:r>
              <a:rPr lang="cs-CZ" sz="1800" b="1" dirty="0">
                <a:solidFill>
                  <a:srgbClr val="FF0000"/>
                </a:solidFill>
              </a:rPr>
              <a:t>0 – 74 bodů </a:t>
            </a:r>
            <a:r>
              <a:rPr lang="cs-CZ" sz="1800" dirty="0"/>
              <a:t>bude navržena k </a:t>
            </a:r>
            <a:r>
              <a:rPr lang="cs-CZ" sz="1800" b="1" dirty="0"/>
              <a:t>neposkytnutí dotace. </a:t>
            </a:r>
          </a:p>
          <a:p>
            <a:pPr>
              <a:buFontTx/>
              <a:buChar char="-"/>
            </a:pPr>
            <a:r>
              <a:rPr lang="cs-CZ" sz="1800" b="1" dirty="0"/>
              <a:t>Minimální bodová hranice </a:t>
            </a:r>
            <a:r>
              <a:rPr lang="cs-CZ" sz="1800" dirty="0"/>
              <a:t>pro poskytnutí jednoleté dotace </a:t>
            </a:r>
            <a:r>
              <a:rPr lang="cs-CZ" sz="1800" b="1" dirty="0"/>
              <a:t>v Opatření II., III. a VI.</a:t>
            </a:r>
            <a:r>
              <a:rPr lang="cs-CZ" sz="1800" dirty="0"/>
              <a:t> je </a:t>
            </a:r>
            <a:r>
              <a:rPr lang="cs-CZ" sz="1800" b="1" dirty="0">
                <a:solidFill>
                  <a:srgbClr val="FF0000"/>
                </a:solidFill>
              </a:rPr>
              <a:t>75 bodů. </a:t>
            </a:r>
            <a:r>
              <a:rPr lang="cs-CZ" sz="1800" b="1" dirty="0"/>
              <a:t> </a:t>
            </a:r>
            <a:r>
              <a:rPr lang="cs-CZ" sz="1800" dirty="0"/>
              <a:t>Žádost, která obdrží </a:t>
            </a:r>
            <a:r>
              <a:rPr lang="cs-CZ" sz="1800" b="1" dirty="0">
                <a:solidFill>
                  <a:srgbClr val="FF0000"/>
                </a:solidFill>
              </a:rPr>
              <a:t>0 – 74 bodů </a:t>
            </a:r>
            <a:r>
              <a:rPr lang="cs-CZ" sz="1800" dirty="0"/>
              <a:t>bude navržena k </a:t>
            </a:r>
            <a:r>
              <a:rPr lang="cs-CZ" sz="1800" b="1" dirty="0"/>
              <a:t>neposkytnutí dotace. </a:t>
            </a:r>
          </a:p>
          <a:p>
            <a:pPr>
              <a:buFontTx/>
              <a:buChar char="-"/>
            </a:pPr>
            <a:r>
              <a:rPr lang="cs-CZ" sz="1800" b="1" dirty="0"/>
              <a:t>Minimální bodová hranice </a:t>
            </a:r>
            <a:r>
              <a:rPr lang="cs-CZ" sz="1800" dirty="0"/>
              <a:t>pro poskytnutí jednoleté dotace </a:t>
            </a:r>
            <a:r>
              <a:rPr lang="cs-CZ" sz="1800" b="1" dirty="0"/>
              <a:t>v Opatření IV. a V.</a:t>
            </a:r>
            <a:r>
              <a:rPr lang="cs-CZ" sz="1800" dirty="0"/>
              <a:t> je </a:t>
            </a:r>
            <a:r>
              <a:rPr lang="cs-CZ" sz="1800" b="1" dirty="0">
                <a:solidFill>
                  <a:srgbClr val="FF0000"/>
                </a:solidFill>
              </a:rPr>
              <a:t>65 bodů, </a:t>
            </a:r>
            <a:r>
              <a:rPr lang="cs-CZ" sz="1800" dirty="0"/>
              <a:t>žádost, která obdrží </a:t>
            </a:r>
            <a:r>
              <a:rPr lang="cs-CZ" sz="1800" b="1" dirty="0">
                <a:solidFill>
                  <a:srgbClr val="FF0000"/>
                </a:solidFill>
              </a:rPr>
              <a:t>0 – 64 bodů </a:t>
            </a:r>
            <a:r>
              <a:rPr lang="cs-CZ" sz="1800" dirty="0"/>
              <a:t>bude navržena k </a:t>
            </a:r>
            <a:r>
              <a:rPr lang="cs-CZ" sz="1800" b="1" dirty="0"/>
              <a:t>neposkytnutí dotace</a:t>
            </a:r>
            <a:r>
              <a:rPr lang="cs-CZ" sz="1800" dirty="0"/>
              <a:t>. </a:t>
            </a:r>
          </a:p>
          <a:p>
            <a:pPr>
              <a:buFontTx/>
              <a:buChar char="-"/>
            </a:pPr>
            <a:r>
              <a:rPr lang="cs-CZ" sz="1800" dirty="0"/>
              <a:t>V případě, že žádost obdrží </a:t>
            </a:r>
            <a:r>
              <a:rPr lang="cs-CZ" sz="1800" b="1" dirty="0"/>
              <a:t>v jakémkoli kritériu </a:t>
            </a:r>
            <a:r>
              <a:rPr lang="cs-CZ" sz="1800" b="1" dirty="0">
                <a:solidFill>
                  <a:srgbClr val="FF0000"/>
                </a:solidFill>
              </a:rPr>
              <a:t>0 až 6 bodů</a:t>
            </a:r>
            <a:r>
              <a:rPr lang="cs-CZ" sz="1800" dirty="0"/>
              <a:t>, bude navržena k </a:t>
            </a:r>
            <a:r>
              <a:rPr lang="cs-CZ" sz="1800" b="1" dirty="0"/>
              <a:t>neposkytnutí dotace</a:t>
            </a:r>
            <a:r>
              <a:rPr lang="cs-CZ" sz="1800" dirty="0"/>
              <a:t>. V případě, že žádost obdrží </a:t>
            </a:r>
            <a:r>
              <a:rPr lang="cs-CZ" sz="1800" b="1" dirty="0"/>
              <a:t>v jakémkoli kritériu </a:t>
            </a:r>
            <a:r>
              <a:rPr lang="cs-CZ" sz="1800" b="1" dirty="0">
                <a:solidFill>
                  <a:srgbClr val="FF0000"/>
                </a:solidFill>
              </a:rPr>
              <a:t>7 až 12 bodů</a:t>
            </a:r>
            <a:r>
              <a:rPr lang="cs-CZ" sz="1800" dirty="0"/>
              <a:t>, může být žádosti navržena a poskytnuta </a:t>
            </a:r>
            <a:r>
              <a:rPr lang="cs-CZ" sz="1800" b="1" dirty="0"/>
              <a:t>nižší dotace</a:t>
            </a:r>
            <a:r>
              <a:rPr lang="cs-CZ" sz="1800" dirty="0"/>
              <a:t>, než by odpovídala jeho pořadí podle průměru přidělených bodů.</a:t>
            </a:r>
          </a:p>
        </p:txBody>
      </p:sp>
    </p:spTree>
    <p:extLst>
      <p:ext uri="{BB962C8B-B14F-4D97-AF65-F5344CB8AC3E}">
        <p14:creationId xmlns:p14="http://schemas.microsoft.com/office/powerpoint/2010/main" val="772465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normAutofit/>
          </a:bodyPr>
          <a:lstStyle/>
          <a:p>
            <a:r>
              <a:rPr lang="cs-CZ" dirty="0"/>
              <a:t>Body vs. navržená podpora</a:t>
            </a:r>
          </a:p>
        </p:txBody>
      </p:sp>
      <p:sp>
        <p:nvSpPr>
          <p:cNvPr id="3" name="Zástupný symbol pro obsah 2"/>
          <p:cNvSpPr>
            <a:spLocks noGrp="1"/>
          </p:cNvSpPr>
          <p:nvPr>
            <p:ph idx="1"/>
          </p:nvPr>
        </p:nvSpPr>
        <p:spPr>
          <a:xfrm>
            <a:off x="263064" y="1516182"/>
            <a:ext cx="8596605" cy="4338517"/>
          </a:xfrm>
        </p:spPr>
        <p:txBody>
          <a:bodyPr/>
          <a:lstStyle/>
          <a:p>
            <a:pPr marR="67945" lvl="0" algn="just">
              <a:lnSpc>
                <a:spcPct val="115000"/>
              </a:lnSpc>
              <a:spcAft>
                <a:spcPts val="600"/>
              </a:spcAft>
              <a:buFontTx/>
              <a:buChar char="-"/>
            </a:pPr>
            <a:r>
              <a:rPr lang="cs-CZ" sz="1600" dirty="0">
                <a:effectLst/>
                <a:latin typeface="+mj-lt"/>
                <a:ea typeface="Times New Roman" panose="02020603050405020304" pitchFamily="18" charset="0"/>
              </a:rPr>
              <a:t>O konečném návrhu výše dotace </a:t>
            </a:r>
            <a:r>
              <a:rPr lang="cs-CZ" sz="1600" u="sng" dirty="0">
                <a:effectLst/>
                <a:latin typeface="+mj-lt"/>
                <a:ea typeface="Times New Roman" panose="02020603050405020304" pitchFamily="18" charset="0"/>
              </a:rPr>
              <a:t>rozhoduje Dotační komise ve 2. kole hodnocení,</a:t>
            </a:r>
            <a:r>
              <a:rPr lang="cs-CZ" sz="1600" dirty="0">
                <a:effectLst/>
                <a:latin typeface="+mj-lt"/>
                <a:ea typeface="Times New Roman" panose="02020603050405020304" pitchFamily="18" charset="0"/>
              </a:rPr>
              <a:t> a to podle seznamu žádostí řazeného od nejvyššího počtu přidělených bodů pro jednotlivá opatření s označením těch žádostí, které v jakémkoli kritériu obdržely průměrné hodnocení 0 – 6 bodů nebo 7 – 12 bodů, dále podle celkové kvality a počtu žádostí v jednotlivých opatřeních, systematické podpoře účelu a celkového objemu peněžních prostředků s tím, že může snížit návrh výše dotace v daném opatření u všech žádostí, které dosáhly 95 bodů a více max. na 50 % z požadované částky, u všech žádostí, které dosáhly 85 až 94 bodů max. na 30 % z požadované částky. Po vyčerpání finanční alokace pro dané opatření nebude žádost podpořena, i když dosáhla minimální bodové hranice pro poskytnutí dotace.</a:t>
            </a:r>
          </a:p>
          <a:p>
            <a:pPr>
              <a:buFontTx/>
              <a:buChar char="-"/>
            </a:pPr>
            <a:endParaRPr lang="cs-CZ" sz="1600" dirty="0">
              <a:latin typeface="+mj-lt"/>
            </a:endParaRPr>
          </a:p>
          <a:p>
            <a:pPr>
              <a:buFontTx/>
              <a:buChar char="-"/>
            </a:pPr>
            <a:r>
              <a:rPr lang="cs-CZ" sz="1600" b="1" dirty="0">
                <a:latin typeface="+mj-lt"/>
              </a:rPr>
              <a:t>Obě kola hodnocení jsou neveřejná.</a:t>
            </a:r>
          </a:p>
          <a:p>
            <a:pPr>
              <a:buFontTx/>
              <a:buChar char="-"/>
            </a:pPr>
            <a:endParaRPr lang="cs-CZ" sz="1600" dirty="0">
              <a:latin typeface="+mj-lt"/>
            </a:endParaRPr>
          </a:p>
          <a:p>
            <a:r>
              <a:rPr lang="cs-CZ" sz="1600" dirty="0"/>
              <a:t>O poskytnutí nebo neposkytnutí dotace se nepodávají žádné informace až do projednání ve </a:t>
            </a:r>
            <a:r>
              <a:rPr lang="cs-CZ" sz="1600" b="0" i="0" strike="noStrike" dirty="0">
                <a:effectLst/>
              </a:rPr>
              <a:t>Výboru pro kulturu, památkovou péči, výstavnictví a podporu cestovního ruchu ZHMP</a:t>
            </a:r>
            <a:endParaRPr lang="cs-CZ" sz="1600" dirty="0"/>
          </a:p>
          <a:p>
            <a:pPr marL="0" indent="0">
              <a:buNone/>
            </a:pPr>
            <a:endParaRPr lang="cs-CZ" sz="1800" dirty="0"/>
          </a:p>
        </p:txBody>
      </p:sp>
    </p:spTree>
    <p:extLst>
      <p:ext uri="{BB962C8B-B14F-4D97-AF65-F5344CB8AC3E}">
        <p14:creationId xmlns:p14="http://schemas.microsoft.com/office/powerpoint/2010/main" val="2041660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Způsob podání žádosti</a:t>
            </a:r>
          </a:p>
        </p:txBody>
      </p:sp>
      <p:sp>
        <p:nvSpPr>
          <p:cNvPr id="3" name="Zástupný symbol pro obsah 2"/>
          <p:cNvSpPr>
            <a:spLocks noGrp="1"/>
          </p:cNvSpPr>
          <p:nvPr>
            <p:ph idx="1"/>
          </p:nvPr>
        </p:nvSpPr>
        <p:spPr>
          <a:xfrm>
            <a:off x="374400" y="1393582"/>
            <a:ext cx="8373934" cy="4334118"/>
          </a:xfrm>
        </p:spPr>
        <p:txBody>
          <a:bodyPr/>
          <a:lstStyle/>
          <a:p>
            <a:r>
              <a:rPr lang="cs-CZ" sz="2000" dirty="0"/>
              <a:t>Žádost musí být podána </a:t>
            </a:r>
            <a:r>
              <a:rPr lang="cs-CZ" sz="2000" b="1" dirty="0"/>
              <a:t>současně v elektronické a tištěné formě. </a:t>
            </a:r>
            <a:r>
              <a:rPr lang="cs-CZ" sz="2000" dirty="0"/>
              <a:t>Obě verze žádosti musejí být identické, s výjimkou příloh.</a:t>
            </a:r>
          </a:p>
          <a:p>
            <a:r>
              <a:rPr lang="cs-CZ" sz="2000" dirty="0"/>
              <a:t>Žádost musí být podána on-line v elektronické formě prostřednictvím Portálu finanční podpory hl. m. Prahy </a:t>
            </a:r>
          </a:p>
          <a:p>
            <a:r>
              <a:rPr lang="cs-CZ" sz="2000" dirty="0"/>
              <a:t>Za rovnocenný způsob k tištěné formě podání se považuje odeslání žádosti prostřednictvím</a:t>
            </a:r>
            <a:r>
              <a:rPr lang="cs-CZ" sz="2000" b="1" dirty="0">
                <a:solidFill>
                  <a:srgbClr val="FF0000"/>
                </a:solidFill>
              </a:rPr>
              <a:t> datové schránky.</a:t>
            </a:r>
          </a:p>
          <a:p>
            <a:pPr marL="0" indent="0">
              <a:buNone/>
            </a:pPr>
            <a:r>
              <a:rPr lang="cs-CZ" sz="2000" b="1" dirty="0">
                <a:solidFill>
                  <a:srgbClr val="FF0000"/>
                </a:solidFill>
              </a:rPr>
              <a:t>  </a:t>
            </a:r>
            <a:r>
              <a:rPr lang="cs-CZ" sz="2000" b="1" dirty="0"/>
              <a:t>1 žádost = 1 datová zpráva</a:t>
            </a:r>
          </a:p>
          <a:p>
            <a:r>
              <a:rPr lang="cs-CZ" sz="2000" dirty="0"/>
              <a:t>Elektronickou formou,</a:t>
            </a:r>
            <a:r>
              <a:rPr lang="cs-CZ" sz="2000" b="1" dirty="0"/>
              <a:t> </a:t>
            </a:r>
            <a:r>
              <a:rPr lang="cs-CZ" sz="2000" dirty="0"/>
              <a:t>a to připojením elektronického podpisu k vygenerovanému PDF z online formuláře a zaslání elektronicky podepsaného PDF na e-podatelnu MHMP nebo </a:t>
            </a:r>
            <a:r>
              <a:rPr lang="cs-CZ" sz="2000" b="1" dirty="0"/>
              <a:t>prostřednictvím datové schránky žadatele</a:t>
            </a:r>
            <a:r>
              <a:rPr lang="cs-CZ" sz="2400" b="1" dirty="0"/>
              <a:t>.</a:t>
            </a:r>
            <a:endParaRPr lang="cs-CZ" sz="2400" b="1" dirty="0">
              <a:solidFill>
                <a:srgbClr val="FF0000"/>
              </a:solidFill>
            </a:endParaRPr>
          </a:p>
          <a:p>
            <a:endParaRPr lang="cs-CZ" dirty="0"/>
          </a:p>
          <a:p>
            <a:endParaRPr lang="cs-CZ" dirty="0"/>
          </a:p>
        </p:txBody>
      </p:sp>
    </p:spTree>
    <p:extLst>
      <p:ext uri="{BB962C8B-B14F-4D97-AF65-F5344CB8AC3E}">
        <p14:creationId xmlns:p14="http://schemas.microsoft.com/office/powerpoint/2010/main" val="2150635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Formulář žádosti</a:t>
            </a:r>
          </a:p>
        </p:txBody>
      </p:sp>
      <p:sp>
        <p:nvSpPr>
          <p:cNvPr id="4" name="Podnadpis 2">
            <a:extLst>
              <a:ext uri="{FF2B5EF4-FFF2-40B4-BE49-F238E27FC236}">
                <a16:creationId xmlns:a16="http://schemas.microsoft.com/office/drawing/2014/main" id="{799EF51C-0630-40D1-B61B-4D624C20C7F8}"/>
              </a:ext>
            </a:extLst>
          </p:cNvPr>
          <p:cNvSpPr>
            <a:spLocks noGrp="1"/>
          </p:cNvSpPr>
          <p:nvPr>
            <p:ph idx="1"/>
          </p:nvPr>
        </p:nvSpPr>
        <p:spPr>
          <a:xfrm>
            <a:off x="374400" y="1467723"/>
            <a:ext cx="8373934" cy="4109938"/>
          </a:xfrm>
        </p:spPr>
        <p:txBody>
          <a:bodyPr>
            <a:normAutofit/>
          </a:bodyPr>
          <a:lstStyle/>
          <a:p>
            <a:r>
              <a:rPr lang="cs-CZ" b="1" dirty="0"/>
              <a:t>Typy formulářů: </a:t>
            </a:r>
          </a:p>
          <a:p>
            <a:pPr lvl="1">
              <a:buFont typeface="Wingdings" panose="05000000000000000000" pitchFamily="2" charset="2"/>
              <a:buChar char="q"/>
            </a:pPr>
            <a:r>
              <a:rPr lang="cs-CZ" dirty="0">
                <a:solidFill>
                  <a:schemeClr val="tx1"/>
                </a:solidFill>
              </a:rPr>
              <a:t>Program podpory v oblasti kultury a umění pro </a:t>
            </a:r>
            <a:r>
              <a:rPr lang="cs-CZ" dirty="0">
                <a:solidFill>
                  <a:srgbClr val="FF0000"/>
                </a:solidFill>
              </a:rPr>
              <a:t>jednoleté dotace</a:t>
            </a:r>
            <a:r>
              <a:rPr lang="cs-CZ" dirty="0">
                <a:solidFill>
                  <a:schemeClr val="tx1"/>
                </a:solidFill>
              </a:rPr>
              <a:t> na rok 2024</a:t>
            </a:r>
          </a:p>
          <a:p>
            <a:pPr lvl="1">
              <a:buFont typeface="Wingdings" panose="05000000000000000000" pitchFamily="2" charset="2"/>
              <a:buChar char="q"/>
            </a:pPr>
            <a:r>
              <a:rPr lang="cs-CZ" dirty="0">
                <a:solidFill>
                  <a:schemeClr val="tx1"/>
                </a:solidFill>
              </a:rPr>
              <a:t>Program podpory v oblasti kultury a umění pro </a:t>
            </a:r>
            <a:r>
              <a:rPr lang="cs-CZ" dirty="0">
                <a:solidFill>
                  <a:srgbClr val="FF0000"/>
                </a:solidFill>
              </a:rPr>
              <a:t>víceleté dotace</a:t>
            </a:r>
            <a:r>
              <a:rPr lang="cs-CZ" dirty="0">
                <a:solidFill>
                  <a:schemeClr val="tx1"/>
                </a:solidFill>
              </a:rPr>
              <a:t> na léta 2025 – 2028</a:t>
            </a:r>
          </a:p>
          <a:p>
            <a:endParaRPr lang="cs-CZ" b="1" dirty="0"/>
          </a:p>
          <a:p>
            <a:r>
              <a:rPr lang="cs-CZ" b="1" dirty="0"/>
              <a:t>Varianty:</a:t>
            </a:r>
          </a:p>
          <a:p>
            <a:pPr lvl="1">
              <a:buFont typeface="Wingdings" panose="05000000000000000000" pitchFamily="2" charset="2"/>
              <a:buChar char="q"/>
            </a:pPr>
            <a:r>
              <a:rPr lang="cs-CZ" dirty="0">
                <a:solidFill>
                  <a:srgbClr val="FF0000"/>
                </a:solidFill>
              </a:rPr>
              <a:t>online</a:t>
            </a:r>
          </a:p>
          <a:p>
            <a:pPr marL="0" indent="0">
              <a:buNone/>
            </a:pPr>
            <a:endParaRPr lang="cs-CZ" dirty="0"/>
          </a:p>
        </p:txBody>
      </p:sp>
    </p:spTree>
    <p:extLst>
      <p:ext uri="{BB962C8B-B14F-4D97-AF65-F5344CB8AC3E}">
        <p14:creationId xmlns:p14="http://schemas.microsoft.com/office/powerpoint/2010/main" val="593700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63EF74-1D9D-40D6-BA4E-C7055EA880F6}"/>
              </a:ext>
            </a:extLst>
          </p:cNvPr>
          <p:cNvSpPr>
            <a:spLocks noGrp="1"/>
          </p:cNvSpPr>
          <p:nvPr>
            <p:ph type="title"/>
          </p:nvPr>
        </p:nvSpPr>
        <p:spPr>
          <a:xfrm>
            <a:off x="307210" y="203712"/>
            <a:ext cx="8395200" cy="5547138"/>
          </a:xfrm>
        </p:spPr>
        <p:txBody>
          <a:bodyPr>
            <a:normAutofit fontScale="90000"/>
          </a:bodyPr>
          <a:lstStyle/>
          <a:p>
            <a:pPr algn="ctr"/>
            <a:br>
              <a:rPr lang="cs-CZ" dirty="0">
                <a:effectLst/>
                <a:ea typeface="Calibri" panose="020F0502020204030204" pitchFamily="34" charset="0"/>
                <a:cs typeface="Times New Roman" panose="02020603050405020304" pitchFamily="18" charset="0"/>
              </a:rPr>
            </a:br>
            <a:r>
              <a:rPr lang="cs-CZ" dirty="0">
                <a:effectLst/>
                <a:ea typeface="Calibri" panose="020F0502020204030204" pitchFamily="34" charset="0"/>
                <a:cs typeface="Times New Roman" panose="02020603050405020304" pitchFamily="18" charset="0"/>
              </a:rPr>
              <a:t>Workshop k podání formuláře žádosti </a:t>
            </a:r>
            <a:r>
              <a:rPr lang="cs-CZ" dirty="0"/>
              <a:t>přes Portál finanční podpory</a:t>
            </a:r>
            <a:br>
              <a:rPr lang="cs-CZ" dirty="0"/>
            </a:br>
            <a:br>
              <a:rPr lang="cs-CZ" dirty="0"/>
            </a:br>
            <a:r>
              <a:rPr lang="cs-CZ" dirty="0">
                <a:solidFill>
                  <a:schemeClr val="tx1"/>
                </a:solidFill>
                <a:cs typeface="Times New Roman" panose="02020603050405020304" pitchFamily="18" charset="0"/>
              </a:rPr>
              <a:t>Jiří Grézl - </a:t>
            </a:r>
            <a:r>
              <a:rPr lang="cs-CZ" dirty="0">
                <a:solidFill>
                  <a:schemeClr val="tx1"/>
                </a:solidFill>
                <a:effectLst/>
                <a:ea typeface="Calibri" panose="020F0502020204030204" pitchFamily="34" charset="0"/>
                <a:cs typeface="Times New Roman" panose="02020603050405020304" pitchFamily="18" charset="0"/>
              </a:rPr>
              <a:t>ASD Software, s.r.o.</a:t>
            </a:r>
            <a:br>
              <a:rPr lang="cs-CZ" dirty="0">
                <a:ea typeface="Calibri" panose="020F0502020204030204" pitchFamily="34" charset="0"/>
                <a:cs typeface="Times New Roman" panose="02020603050405020304" pitchFamily="18" charset="0"/>
              </a:rPr>
            </a:br>
            <a:endParaRPr lang="cs-CZ" dirty="0"/>
          </a:p>
        </p:txBody>
      </p:sp>
    </p:spTree>
    <p:extLst>
      <p:ext uri="{BB962C8B-B14F-4D97-AF65-F5344CB8AC3E}">
        <p14:creationId xmlns:p14="http://schemas.microsoft.com/office/powerpoint/2010/main" val="4270466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r>
              <a:rPr lang="cs-CZ" sz="4000" dirty="0"/>
              <a:t>Děkujeme za pozornost.</a:t>
            </a:r>
          </a:p>
        </p:txBody>
      </p:sp>
    </p:spTree>
    <p:extLst>
      <p:ext uri="{BB962C8B-B14F-4D97-AF65-F5344CB8AC3E}">
        <p14:creationId xmlns:p14="http://schemas.microsoft.com/office/powerpoint/2010/main" val="211077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9090876" cy="1248729"/>
          </a:xfrm>
        </p:spPr>
        <p:txBody>
          <a:bodyPr>
            <a:normAutofit/>
          </a:bodyPr>
          <a:lstStyle/>
          <a:p>
            <a:r>
              <a:rPr lang="cs-CZ" sz="4200" dirty="0"/>
              <a:t>Harmonogram Programu podpory</a:t>
            </a:r>
          </a:p>
        </p:txBody>
      </p:sp>
      <p:sp>
        <p:nvSpPr>
          <p:cNvPr id="3" name="Zástupný symbol pro obsah 2"/>
          <p:cNvSpPr>
            <a:spLocks noGrp="1"/>
          </p:cNvSpPr>
          <p:nvPr>
            <p:ph idx="1"/>
          </p:nvPr>
        </p:nvSpPr>
        <p:spPr>
          <a:xfrm>
            <a:off x="374400" y="1212209"/>
            <a:ext cx="8106870" cy="4567806"/>
          </a:xfrm>
        </p:spPr>
        <p:txBody>
          <a:bodyPr/>
          <a:lstStyle/>
          <a:p>
            <a:pPr>
              <a:lnSpc>
                <a:spcPct val="200000"/>
              </a:lnSpc>
              <a:buFont typeface="Wingdings" panose="05000000000000000000" pitchFamily="2" charset="2"/>
              <a:buChar char="q"/>
            </a:pPr>
            <a:r>
              <a:rPr lang="cs-CZ" sz="1500" b="1" dirty="0">
                <a:solidFill>
                  <a:srgbClr val="FF0000"/>
                </a:solidFill>
              </a:rPr>
              <a:t>15. 6. – 28. 6. lhůta pro podání žádostí</a:t>
            </a:r>
          </a:p>
          <a:p>
            <a:pPr>
              <a:lnSpc>
                <a:spcPct val="200000"/>
              </a:lnSpc>
              <a:buFont typeface="Wingdings" panose="05000000000000000000" pitchFamily="2" charset="2"/>
              <a:buChar char="q"/>
            </a:pPr>
            <a:r>
              <a:rPr lang="cs-CZ" sz="1500" b="1" dirty="0"/>
              <a:t> do 27. 6. </a:t>
            </a:r>
            <a:r>
              <a:rPr lang="cs-CZ" sz="1500" dirty="0"/>
              <a:t>možnost individuální konzultace pro žadatele o dotaci</a:t>
            </a:r>
          </a:p>
          <a:p>
            <a:pPr>
              <a:lnSpc>
                <a:spcPct val="200000"/>
              </a:lnSpc>
              <a:buFont typeface="Wingdings" panose="05000000000000000000" pitchFamily="2" charset="2"/>
              <a:buChar char="q"/>
            </a:pPr>
            <a:r>
              <a:rPr lang="cs-CZ" sz="1500" dirty="0"/>
              <a:t> </a:t>
            </a:r>
            <a:r>
              <a:rPr lang="cs-CZ" sz="1500" b="1" dirty="0"/>
              <a:t>do 20. 10. </a:t>
            </a:r>
            <a:r>
              <a:rPr lang="cs-CZ" sz="1500" dirty="0"/>
              <a:t>první</a:t>
            </a:r>
            <a:r>
              <a:rPr lang="cs-CZ" sz="1500" b="1" spc="60" dirty="0">
                <a:effectLst/>
                <a:ea typeface="Times New Roman" panose="02020603050405020304" pitchFamily="18" charset="0"/>
              </a:rPr>
              <a:t> </a:t>
            </a:r>
            <a:r>
              <a:rPr lang="cs-CZ" sz="1500" dirty="0">
                <a:effectLst/>
                <a:ea typeface="Times New Roman" panose="02020603050405020304" pitchFamily="18" charset="0"/>
              </a:rPr>
              <a:t>kolo</a:t>
            </a:r>
            <a:r>
              <a:rPr lang="cs-CZ" sz="1500" spc="60" dirty="0">
                <a:effectLst/>
                <a:ea typeface="Times New Roman" panose="02020603050405020304" pitchFamily="18" charset="0"/>
              </a:rPr>
              <a:t> </a:t>
            </a:r>
            <a:r>
              <a:rPr lang="cs-CZ" sz="1500" dirty="0">
                <a:effectLst/>
                <a:ea typeface="Times New Roman" panose="02020603050405020304" pitchFamily="18" charset="0"/>
              </a:rPr>
              <a:t>hodnocení</a:t>
            </a:r>
            <a:r>
              <a:rPr lang="cs-CZ" sz="1500" spc="70" dirty="0">
                <a:effectLst/>
                <a:ea typeface="Times New Roman" panose="02020603050405020304" pitchFamily="18" charset="0"/>
              </a:rPr>
              <a:t> </a:t>
            </a:r>
            <a:r>
              <a:rPr lang="cs-CZ" sz="1500" dirty="0">
                <a:effectLst/>
                <a:ea typeface="Times New Roman" panose="02020603050405020304" pitchFamily="18" charset="0"/>
              </a:rPr>
              <a:t>Dotační</a:t>
            </a:r>
            <a:r>
              <a:rPr lang="cs-CZ" sz="1500" spc="75" dirty="0">
                <a:effectLst/>
                <a:ea typeface="Times New Roman" panose="02020603050405020304" pitchFamily="18" charset="0"/>
              </a:rPr>
              <a:t> </a:t>
            </a:r>
            <a:r>
              <a:rPr lang="cs-CZ" sz="1500" dirty="0">
                <a:effectLst/>
                <a:ea typeface="Times New Roman" panose="02020603050405020304" pitchFamily="18" charset="0"/>
              </a:rPr>
              <a:t>komise</a:t>
            </a:r>
            <a:r>
              <a:rPr lang="cs-CZ" sz="1500" spc="60" dirty="0">
                <a:effectLst/>
                <a:ea typeface="Times New Roman" panose="02020603050405020304" pitchFamily="18" charset="0"/>
              </a:rPr>
              <a:t> </a:t>
            </a:r>
          </a:p>
          <a:p>
            <a:pPr>
              <a:lnSpc>
                <a:spcPct val="200000"/>
              </a:lnSpc>
              <a:buFont typeface="Wingdings" panose="05000000000000000000" pitchFamily="2" charset="2"/>
              <a:buChar char="q"/>
            </a:pPr>
            <a:r>
              <a:rPr lang="cs-CZ" sz="1500" b="1" spc="60" dirty="0"/>
              <a:t> 7. 11. – 9. 11.  </a:t>
            </a:r>
            <a:r>
              <a:rPr lang="cs-CZ" sz="1500" spc="60" dirty="0"/>
              <a:t>druhé kolo Dotační komise </a:t>
            </a:r>
            <a:endParaRPr lang="cs-CZ" sz="1500" dirty="0"/>
          </a:p>
          <a:p>
            <a:pPr>
              <a:lnSpc>
                <a:spcPct val="200000"/>
              </a:lnSpc>
              <a:buFont typeface="Wingdings" panose="05000000000000000000" pitchFamily="2" charset="2"/>
              <a:buChar char="q"/>
            </a:pPr>
            <a:r>
              <a:rPr lang="cs-CZ" sz="1500" b="1" dirty="0"/>
              <a:t> do 31. 12. </a:t>
            </a:r>
            <a:r>
              <a:rPr lang="cs-CZ" sz="1500" dirty="0"/>
              <a:t>projednání návrhu dotační komise na udělení jednoletých a  víceletých dotací na Výboru KUL ZHMP a jeho následné zveřejnění </a:t>
            </a:r>
          </a:p>
          <a:p>
            <a:pPr>
              <a:lnSpc>
                <a:spcPct val="200000"/>
              </a:lnSpc>
              <a:buFont typeface="Wingdings" panose="05000000000000000000" pitchFamily="2" charset="2"/>
              <a:buChar char="q"/>
            </a:pPr>
            <a:r>
              <a:rPr lang="cs-CZ" sz="1500" b="1" dirty="0"/>
              <a:t> do 28. 2. 2024 </a:t>
            </a:r>
            <a:r>
              <a:rPr lang="cs-CZ" sz="1500" dirty="0"/>
              <a:t>schválení návrhu na následné poskytnutí dotací Radou HMP</a:t>
            </a:r>
          </a:p>
          <a:p>
            <a:pPr>
              <a:lnSpc>
                <a:spcPct val="200000"/>
              </a:lnSpc>
              <a:buFont typeface="Wingdings" panose="05000000000000000000" pitchFamily="2" charset="2"/>
              <a:buChar char="q"/>
            </a:pPr>
            <a:r>
              <a:rPr lang="cs-CZ" sz="1500" b="1" dirty="0"/>
              <a:t> do 28. 2. 2024 </a:t>
            </a:r>
            <a:r>
              <a:rPr lang="cs-CZ" sz="1500" dirty="0"/>
              <a:t>zveřejnění výsledků dotačního řízení</a:t>
            </a:r>
          </a:p>
          <a:p>
            <a:pPr>
              <a:lnSpc>
                <a:spcPct val="200000"/>
              </a:lnSpc>
              <a:buFont typeface="Wingdings" panose="05000000000000000000" pitchFamily="2" charset="2"/>
              <a:buChar char="q"/>
            </a:pPr>
            <a:r>
              <a:rPr lang="cs-CZ" sz="1500" b="1" dirty="0"/>
              <a:t> od 1. 3. 2024 </a:t>
            </a:r>
            <a:r>
              <a:rPr lang="cs-CZ" sz="1500" dirty="0"/>
              <a:t>uzavírání veřejnoprávních smluv případně sdělování žadatelům, že jejich žádosti nebylo vyhověno</a:t>
            </a:r>
          </a:p>
        </p:txBody>
      </p:sp>
    </p:spTree>
    <p:extLst>
      <p:ext uri="{BB962C8B-B14F-4D97-AF65-F5344CB8AC3E}">
        <p14:creationId xmlns:p14="http://schemas.microsoft.com/office/powerpoint/2010/main" val="357521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Návaznosti</a:t>
            </a:r>
          </a:p>
        </p:txBody>
      </p:sp>
      <p:sp>
        <p:nvSpPr>
          <p:cNvPr id="3" name="Zástupný symbol pro obsah 2"/>
          <p:cNvSpPr>
            <a:spLocks noGrp="1"/>
          </p:cNvSpPr>
          <p:nvPr>
            <p:ph idx="1"/>
          </p:nvPr>
        </p:nvSpPr>
        <p:spPr>
          <a:xfrm>
            <a:off x="374400" y="1397000"/>
            <a:ext cx="8373934" cy="4551363"/>
          </a:xfrm>
        </p:spPr>
        <p:txBody>
          <a:bodyPr/>
          <a:lstStyle/>
          <a:p>
            <a:r>
              <a:rPr lang="cs-CZ" b="1" dirty="0">
                <a:hlinkClick r:id="rId2"/>
              </a:rPr>
              <a:t>Kulturní politika hl. m. Prahy 22+</a:t>
            </a:r>
            <a:endParaRPr lang="cs-CZ" b="1" dirty="0"/>
          </a:p>
          <a:p>
            <a:pPr marL="0" indent="0">
              <a:buNone/>
            </a:pPr>
            <a:endParaRPr lang="cs-CZ" b="1" dirty="0"/>
          </a:p>
          <a:p>
            <a:r>
              <a:rPr lang="cs-CZ" b="1" dirty="0">
                <a:hlinkClick r:id="rId3"/>
              </a:rPr>
              <a:t>Strategický plán hl. m. Prahy</a:t>
            </a:r>
            <a:endParaRPr lang="cs-CZ" b="1" dirty="0"/>
          </a:p>
          <a:p>
            <a:endParaRPr lang="cs-CZ" b="1" dirty="0"/>
          </a:p>
          <a:p>
            <a:r>
              <a:rPr lang="cs-CZ" b="1" dirty="0">
                <a:hlinkClick r:id="rId4"/>
              </a:rPr>
              <a:t>Zásady pro poskytování dotací hlavním městem Prahou</a:t>
            </a:r>
            <a:endParaRPr lang="cs-CZ" b="1" dirty="0"/>
          </a:p>
          <a:p>
            <a:pPr marL="0" indent="0">
              <a:buNone/>
            </a:pPr>
            <a:endParaRPr lang="cs-CZ" dirty="0"/>
          </a:p>
          <a:p>
            <a:r>
              <a:rPr lang="cs-CZ" b="1" dirty="0">
                <a:hlinkClick r:id="rId5"/>
              </a:rPr>
              <a:t>Dotační systém hlavního města Prahy v oblasti kultury a umění na léta 2022 – 2027</a:t>
            </a:r>
            <a:endParaRPr lang="cs-CZ" b="1" dirty="0"/>
          </a:p>
          <a:p>
            <a:pPr marL="0" indent="0">
              <a:buNone/>
            </a:pPr>
            <a:endParaRPr lang="cs-CZ" b="1" dirty="0"/>
          </a:p>
          <a:p>
            <a:r>
              <a:rPr lang="cs-CZ" b="1" dirty="0">
                <a:solidFill>
                  <a:schemeClr val="tx2">
                    <a:lumMod val="60000"/>
                    <a:lumOff val="40000"/>
                  </a:schemeClr>
                </a:solidFill>
                <a:hlinkClick r:id="rId6"/>
              </a:rPr>
              <a:t>Program podpory v oblasti kultury a umění pro jednoleté dotace v roce 2024 a pro víceleté dotace na léta 2025 – 2028 (link vložíme na web po schválení Radou HMP)</a:t>
            </a:r>
            <a:endParaRPr lang="cs-CZ" b="1" dirty="0">
              <a:solidFill>
                <a:schemeClr val="tx2">
                  <a:lumMod val="60000"/>
                  <a:lumOff val="40000"/>
                </a:schemeClr>
              </a:solidFill>
            </a:endParaRPr>
          </a:p>
          <a:p>
            <a:endParaRPr lang="cs-CZ" dirty="0"/>
          </a:p>
        </p:txBody>
      </p:sp>
    </p:spTree>
    <p:extLst>
      <p:ext uri="{BB962C8B-B14F-4D97-AF65-F5344CB8AC3E}">
        <p14:creationId xmlns:p14="http://schemas.microsoft.com/office/powerpoint/2010/main" val="3558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1"/>
            <a:ext cx="8373934" cy="813300"/>
          </a:xfrm>
        </p:spPr>
        <p:txBody>
          <a:bodyPr>
            <a:normAutofit/>
          </a:bodyPr>
          <a:lstStyle/>
          <a:p>
            <a:r>
              <a:rPr lang="cs-CZ" sz="4400" dirty="0"/>
              <a:t>Nejdůležitější změny a informace</a:t>
            </a:r>
          </a:p>
        </p:txBody>
      </p:sp>
      <p:sp>
        <p:nvSpPr>
          <p:cNvPr id="3" name="Zástupný symbol pro obsah 2"/>
          <p:cNvSpPr>
            <a:spLocks noGrp="1"/>
          </p:cNvSpPr>
          <p:nvPr>
            <p:ph idx="1"/>
          </p:nvPr>
        </p:nvSpPr>
        <p:spPr>
          <a:xfrm>
            <a:off x="345739" y="1231900"/>
            <a:ext cx="8402595" cy="4835714"/>
          </a:xfrm>
        </p:spPr>
        <p:txBody>
          <a:bodyPr/>
          <a:lstStyle/>
          <a:p>
            <a:pPr marL="0" indent="0">
              <a:buNone/>
            </a:pPr>
            <a:endParaRPr lang="cs-CZ" b="1" dirty="0">
              <a:solidFill>
                <a:srgbClr val="FF0000"/>
              </a:solidFill>
            </a:endParaRPr>
          </a:p>
          <a:p>
            <a:r>
              <a:rPr lang="cs-CZ" b="1" dirty="0">
                <a:solidFill>
                  <a:srgbClr val="FF0000"/>
                </a:solidFill>
              </a:rPr>
              <a:t>Profilové festivaly se přesouvají pod opatření I. B </a:t>
            </a:r>
          </a:p>
          <a:p>
            <a:endParaRPr lang="cs-CZ" b="1" dirty="0">
              <a:solidFill>
                <a:srgbClr val="FF0000"/>
              </a:solidFill>
            </a:endParaRPr>
          </a:p>
          <a:p>
            <a:r>
              <a:rPr lang="cs-CZ" dirty="0"/>
              <a:t>1 opatření pro víceletou dotaci (na dva až čtyři roky)</a:t>
            </a:r>
          </a:p>
          <a:p>
            <a:pPr marL="0" indent="0">
              <a:buNone/>
            </a:pPr>
            <a:endParaRPr lang="cs-CZ" dirty="0"/>
          </a:p>
          <a:p>
            <a:r>
              <a:rPr lang="cs-CZ" dirty="0"/>
              <a:t> 6 opatření pro jednoletou dotaci</a:t>
            </a:r>
          </a:p>
          <a:p>
            <a:pPr marL="0" indent="0">
              <a:buNone/>
            </a:pPr>
            <a:endParaRPr lang="cs-CZ" dirty="0"/>
          </a:p>
          <a:p>
            <a:r>
              <a:rPr lang="cs-CZ" dirty="0"/>
              <a:t>limit podaných žádostí (3 žádosti v opatření I. - VI., libovolný počet žádostí na zahraniční spolupráci; v případě žádosti v opatření VII. nemůže podat žádnou další žádost v programu.)</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200219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6BE7EB-918A-425D-85BC-791FBE99007D}"/>
              </a:ext>
            </a:extLst>
          </p:cNvPr>
          <p:cNvSpPr>
            <a:spLocks noGrp="1"/>
          </p:cNvSpPr>
          <p:nvPr>
            <p:ph type="title"/>
          </p:nvPr>
        </p:nvSpPr>
        <p:spPr/>
        <p:txBody>
          <a:bodyPr/>
          <a:lstStyle/>
          <a:p>
            <a:r>
              <a:rPr lang="cs-CZ" dirty="0"/>
              <a:t>Účel Dotace</a:t>
            </a:r>
          </a:p>
        </p:txBody>
      </p:sp>
      <p:sp>
        <p:nvSpPr>
          <p:cNvPr id="3" name="Zástupný obsah 2">
            <a:extLst>
              <a:ext uri="{FF2B5EF4-FFF2-40B4-BE49-F238E27FC236}">
                <a16:creationId xmlns:a16="http://schemas.microsoft.com/office/drawing/2014/main" id="{CEEB1625-B29F-426A-B073-D860808E3968}"/>
              </a:ext>
            </a:extLst>
          </p:cNvPr>
          <p:cNvSpPr>
            <a:spLocks noGrp="1"/>
          </p:cNvSpPr>
          <p:nvPr>
            <p:ph idx="1"/>
          </p:nvPr>
        </p:nvSpPr>
        <p:spPr>
          <a:xfrm>
            <a:off x="374399" y="1297831"/>
            <a:ext cx="8543097" cy="4725464"/>
          </a:xfrm>
        </p:spPr>
        <p:txBody>
          <a:bodyPr/>
          <a:lstStyle/>
          <a:p>
            <a:pPr algn="l"/>
            <a:r>
              <a:rPr lang="pl-PL" sz="1800" b="0" i="0" u="none" strike="noStrike" baseline="0" dirty="0">
                <a:solidFill>
                  <a:srgbClr val="000000"/>
                </a:solidFill>
                <a:latin typeface="+mj-lt"/>
                <a:cs typeface="Calibri" panose="020F0502020204030204" pitchFamily="34" charset="0"/>
              </a:rPr>
              <a:t>dosažení účelu jednoleté dotace od 1. 1. 2024 až do 31. 12. 2024, </a:t>
            </a:r>
            <a:r>
              <a:rPr lang="pl-PL" sz="1800" b="1" i="0" u="none" strike="noStrike" baseline="0" dirty="0">
                <a:solidFill>
                  <a:srgbClr val="000000"/>
                </a:solidFill>
                <a:latin typeface="+mj-lt"/>
                <a:cs typeface="Calibri" panose="020F0502020204030204" pitchFamily="34" charset="0"/>
              </a:rPr>
              <a:t>víceleté dotace na dva až čtyři roky od 1. 1. 2025 až do 31. 12. 2028 </a:t>
            </a:r>
          </a:p>
          <a:p>
            <a:pPr algn="l"/>
            <a:r>
              <a:rPr lang="pl-PL" sz="1800" dirty="0">
                <a:solidFill>
                  <a:srgbClr val="000000"/>
                </a:solidFill>
                <a:latin typeface="+mj-lt"/>
                <a:cs typeface="Calibri" panose="020F0502020204030204" pitchFamily="34" charset="0"/>
              </a:rPr>
              <a:t>žádá se v rámci opatření, ne oboru:</a:t>
            </a:r>
            <a:endParaRPr lang="pl-PL" sz="1800" b="1" i="0" u="none" strike="noStrike" baseline="0" dirty="0">
              <a:solidFill>
                <a:srgbClr val="000000"/>
              </a:solidFill>
              <a:latin typeface="+mj-lt"/>
              <a:cs typeface="Calibri" panose="020F0502020204030204" pitchFamily="34" charset="0"/>
            </a:endParaRPr>
          </a:p>
          <a:p>
            <a:pPr lvl="1">
              <a:buFont typeface="Wingdings" panose="05000000000000000000" pitchFamily="2" charset="2"/>
              <a:buChar char="q"/>
            </a:pPr>
            <a:r>
              <a:rPr lang="cs-CZ" sz="1800" b="0" i="0" u="none" strike="noStrike" baseline="0" dirty="0">
                <a:solidFill>
                  <a:srgbClr val="000000"/>
                </a:solidFill>
                <a:latin typeface="+mj-lt"/>
                <a:cs typeface="Calibri" panose="020F0502020204030204" pitchFamily="34" charset="0"/>
              </a:rPr>
              <a:t>A. divadlo, </a:t>
            </a:r>
          </a:p>
          <a:p>
            <a:pPr lvl="1">
              <a:buFont typeface="Wingdings" panose="05000000000000000000" pitchFamily="2" charset="2"/>
              <a:buChar char="q"/>
            </a:pPr>
            <a:r>
              <a:rPr lang="cs-CZ" sz="1800" b="0" i="0" u="none" strike="noStrike" baseline="0" dirty="0">
                <a:solidFill>
                  <a:srgbClr val="000000"/>
                </a:solidFill>
                <a:latin typeface="+mj-lt"/>
                <a:cs typeface="Calibri" panose="020F0502020204030204" pitchFamily="34" charset="0"/>
              </a:rPr>
              <a:t>B. hudba (</a:t>
            </a:r>
            <a:r>
              <a:rPr lang="cs-CZ" sz="1800" i="0" u="none" strike="noStrike" baseline="0" dirty="0">
                <a:solidFill>
                  <a:srgbClr val="000000"/>
                </a:solidFill>
                <a:latin typeface="+mj-lt"/>
                <a:cs typeface="Calibri" panose="020F0502020204030204" pitchFamily="34" charset="0"/>
              </a:rPr>
              <a:t>prezentace hudby, vydávání hudby</a:t>
            </a:r>
            <a:r>
              <a:rPr lang="cs-CZ" sz="1800" b="0" i="0" u="none" strike="noStrike" baseline="0" dirty="0">
                <a:solidFill>
                  <a:srgbClr val="000000"/>
                </a:solidFill>
                <a:latin typeface="+mj-lt"/>
                <a:cs typeface="Calibri" panose="020F0502020204030204" pitchFamily="34" charset="0"/>
              </a:rPr>
              <a:t>)</a:t>
            </a:r>
          </a:p>
          <a:p>
            <a:pPr lvl="1">
              <a:buFont typeface="Wingdings" panose="05000000000000000000" pitchFamily="2" charset="2"/>
              <a:buChar char="q"/>
            </a:pPr>
            <a:r>
              <a:rPr lang="cs-CZ" sz="1800" b="0" i="0" u="none" strike="noStrike" baseline="0" dirty="0">
                <a:solidFill>
                  <a:srgbClr val="000000"/>
                </a:solidFill>
                <a:latin typeface="+mj-lt"/>
                <a:cs typeface="Calibri" panose="020F0502020204030204" pitchFamily="34" charset="0"/>
              </a:rPr>
              <a:t>C. tanec, nonverbální umění a nový cirkus, </a:t>
            </a:r>
          </a:p>
          <a:p>
            <a:pPr lvl="1">
              <a:buFont typeface="Wingdings" panose="05000000000000000000" pitchFamily="2" charset="2"/>
              <a:buChar char="q"/>
            </a:pPr>
            <a:r>
              <a:rPr lang="cs-CZ" sz="1800" b="0" i="0" u="none" strike="noStrike" baseline="0" dirty="0">
                <a:solidFill>
                  <a:srgbClr val="000000"/>
                </a:solidFill>
                <a:latin typeface="+mj-lt"/>
                <a:cs typeface="Calibri" panose="020F0502020204030204" pitchFamily="34" charset="0"/>
              </a:rPr>
              <a:t>D. vizuální umění a rezidenční pobyty</a:t>
            </a:r>
          </a:p>
          <a:p>
            <a:pPr lvl="1">
              <a:buFont typeface="Wingdings" panose="05000000000000000000" pitchFamily="2" charset="2"/>
              <a:buChar char="q"/>
            </a:pPr>
            <a:r>
              <a:rPr lang="cs-CZ" sz="1800" b="0" i="0" u="none" strike="noStrike" baseline="0" dirty="0">
                <a:solidFill>
                  <a:srgbClr val="000000"/>
                </a:solidFill>
              </a:rPr>
              <a:t>E. literatura</a:t>
            </a:r>
          </a:p>
          <a:p>
            <a:pPr lvl="1">
              <a:buFont typeface="Wingdings" panose="05000000000000000000" pitchFamily="2" charset="2"/>
              <a:buChar char="q"/>
            </a:pPr>
            <a:r>
              <a:rPr lang="cs-CZ" sz="1800" b="0" i="0" u="none" strike="noStrike" baseline="0" dirty="0">
                <a:solidFill>
                  <a:srgbClr val="000000"/>
                </a:solidFill>
              </a:rPr>
              <a:t>F. audiovize, </a:t>
            </a:r>
          </a:p>
          <a:p>
            <a:pPr lvl="1">
              <a:buFont typeface="Wingdings" panose="05000000000000000000" pitchFamily="2" charset="2"/>
              <a:buChar char="q"/>
            </a:pPr>
            <a:r>
              <a:rPr lang="cs-CZ" sz="1800" b="0" i="0" u="none" strike="noStrike" baseline="0" dirty="0">
                <a:solidFill>
                  <a:srgbClr val="000000"/>
                </a:solidFill>
              </a:rPr>
              <a:t>G. mezioborové projekty</a:t>
            </a:r>
          </a:p>
          <a:p>
            <a:pPr marL="180000" lvl="2" indent="0">
              <a:buNone/>
            </a:pPr>
            <a:r>
              <a:rPr lang="cs-CZ" sz="1800" dirty="0">
                <a:solidFill>
                  <a:srgbClr val="000000"/>
                </a:solidFill>
              </a:rPr>
              <a:t>Dotace </a:t>
            </a:r>
            <a:r>
              <a:rPr lang="cs-CZ" sz="1800" b="1" dirty="0">
                <a:solidFill>
                  <a:srgbClr val="000000"/>
                </a:solidFill>
              </a:rPr>
              <a:t>není určena na realizaci filmu, vydávání novin a časopisů </a:t>
            </a:r>
            <a:r>
              <a:rPr lang="cs-CZ" sz="1800" dirty="0">
                <a:solidFill>
                  <a:srgbClr val="000000"/>
                </a:solidFill>
              </a:rPr>
              <a:t>v tištěné ani digitální podobě, dále není dotace určena na</a:t>
            </a:r>
            <a:r>
              <a:rPr lang="pl-PL" sz="1800" dirty="0">
                <a:solidFill>
                  <a:srgbClr val="000000"/>
                </a:solidFill>
              </a:rPr>
              <a:t> </a:t>
            </a:r>
            <a:r>
              <a:rPr lang="pl-PL" sz="1800" b="1" dirty="0">
                <a:solidFill>
                  <a:srgbClr val="000000"/>
                </a:solidFill>
              </a:rPr>
              <a:t>realizaci účelu mimo území hl. m. Prahy</a:t>
            </a:r>
            <a:r>
              <a:rPr lang="pl-PL" sz="1800" dirty="0">
                <a:solidFill>
                  <a:srgbClr val="000000"/>
                </a:solidFill>
              </a:rPr>
              <a:t>, s výjimkou zahraniční prezentace.</a:t>
            </a:r>
            <a:endParaRPr lang="cs-CZ" sz="1800" b="0" i="0" u="none" strike="noStrike" baseline="0" dirty="0">
              <a:solidFill>
                <a:srgbClr val="000000"/>
              </a:solidFill>
            </a:endParaRPr>
          </a:p>
          <a:p>
            <a:pPr algn="l"/>
            <a:endParaRPr lang="pl-PL" sz="1800" b="0" i="0" u="none" strike="noStrike" baseline="0" dirty="0">
              <a:solidFill>
                <a:srgbClr val="000000"/>
              </a:solidFill>
              <a:latin typeface="+mj-lt"/>
              <a:cs typeface="Calibri" panose="020F0502020204030204" pitchFamily="34" charset="0"/>
            </a:endParaRPr>
          </a:p>
          <a:p>
            <a:endParaRPr lang="pl-PL" sz="1800" b="0" i="0" u="none" strike="noStrike" baseline="0" dirty="0">
              <a:solidFill>
                <a:srgbClr val="000000"/>
              </a:solidFill>
              <a:latin typeface="+mj-lt"/>
              <a:cs typeface="Calibri" panose="020F0502020204030204" pitchFamily="34" charset="0"/>
            </a:endParaRPr>
          </a:p>
          <a:p>
            <a:endParaRPr lang="cs-CZ" sz="1800" i="0" u="none" strike="noStrike" baseline="0" dirty="0">
              <a:solidFill>
                <a:srgbClr val="000000"/>
              </a:solidFill>
              <a:latin typeface="+mj-lt"/>
              <a:cs typeface="Calibri" panose="020F0502020204030204" pitchFamily="34" charset="0"/>
            </a:endParaRPr>
          </a:p>
          <a:p>
            <a:endParaRPr lang="cs-CZ" dirty="0">
              <a:latin typeface="+mj-lt"/>
              <a:cs typeface="Calibri" panose="020F0502020204030204" pitchFamily="34" charset="0"/>
            </a:endParaRPr>
          </a:p>
        </p:txBody>
      </p:sp>
    </p:spTree>
    <p:extLst>
      <p:ext uri="{BB962C8B-B14F-4D97-AF65-F5344CB8AC3E}">
        <p14:creationId xmlns:p14="http://schemas.microsoft.com/office/powerpoint/2010/main" val="375291764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Způsobilý žadatel</a:t>
            </a:r>
          </a:p>
        </p:txBody>
      </p:sp>
      <p:sp>
        <p:nvSpPr>
          <p:cNvPr id="3" name="Zástupný symbol pro obsah 2"/>
          <p:cNvSpPr>
            <a:spLocks noGrp="1"/>
          </p:cNvSpPr>
          <p:nvPr>
            <p:ph idx="1"/>
          </p:nvPr>
        </p:nvSpPr>
        <p:spPr>
          <a:xfrm>
            <a:off x="374400" y="976625"/>
            <a:ext cx="8769600" cy="5092343"/>
          </a:xfrm>
        </p:spPr>
        <p:txBody>
          <a:bodyPr/>
          <a:lstStyle/>
          <a:p>
            <a:endParaRPr lang="cs-CZ" dirty="0"/>
          </a:p>
          <a:p>
            <a:pPr marL="0" indent="0">
              <a:buNone/>
            </a:pPr>
            <a:r>
              <a:rPr lang="pl-PL" sz="1600" dirty="0"/>
              <a:t>O dotaci mohou žádat tito žadatelé: </a:t>
            </a:r>
          </a:p>
          <a:p>
            <a:pPr marL="783000" lvl="1" indent="-457200">
              <a:buAutoNum type="alphaLcParenR"/>
            </a:pPr>
            <a:r>
              <a:rPr lang="cs-CZ" sz="1600" dirty="0">
                <a:solidFill>
                  <a:schemeClr val="tx1"/>
                </a:solidFill>
              </a:rPr>
              <a:t>právnická osoba podle zákona č. 89/2012 Sb., občanský zákoník, ve znění pozdějších předpisů (dále jen „občanský zákoník“), tj. spolek, nadace či nadační fond a ústav, </a:t>
            </a:r>
          </a:p>
          <a:p>
            <a:pPr marL="783000" lvl="1" indent="-457200">
              <a:buAutoNum type="alphaLcParenR"/>
            </a:pPr>
            <a:r>
              <a:rPr lang="cs-CZ" sz="1600" dirty="0">
                <a:solidFill>
                  <a:schemeClr val="tx1"/>
                </a:solidFill>
              </a:rPr>
              <a:t>církev a náboženská společnost podle zákona č. 3/2002 Sb., o svobodě náboženského vyznání a postavení církví a náboženských společností a o změně některých zákonů (zákon o církvích a náboženských společnostech), ve znění pozdějších předpisů, </a:t>
            </a:r>
          </a:p>
          <a:p>
            <a:pPr marL="783000" lvl="1" indent="-457200">
              <a:buAutoNum type="alphaLcParenR"/>
            </a:pPr>
            <a:r>
              <a:rPr lang="cs-CZ" sz="1600" dirty="0">
                <a:solidFill>
                  <a:schemeClr val="tx1"/>
                </a:solidFill>
              </a:rPr>
              <a:t>obecně prospěšná společnost podle Občanského zákoníku, </a:t>
            </a:r>
          </a:p>
          <a:p>
            <a:pPr marL="783000" lvl="1" indent="-457200">
              <a:buAutoNum type="alphaLcParenR"/>
            </a:pPr>
            <a:r>
              <a:rPr lang="cs-CZ" sz="1600" dirty="0">
                <a:solidFill>
                  <a:schemeClr val="tx1"/>
                </a:solidFill>
              </a:rPr>
              <a:t>veřejnoprávní instituce založená zákonem (veřejná vysoká škola apod.), </a:t>
            </a:r>
          </a:p>
          <a:p>
            <a:pPr marL="783000" lvl="1" indent="-457200">
              <a:buAutoNum type="alphaLcParenR"/>
            </a:pPr>
            <a:r>
              <a:rPr lang="pl-PL" sz="1600" dirty="0">
                <a:solidFill>
                  <a:schemeClr val="tx1"/>
                </a:solidFill>
              </a:rPr>
              <a:t>podnikající fyzická osoba (pouze s IČO), </a:t>
            </a:r>
          </a:p>
          <a:p>
            <a:pPr marL="783000" lvl="1" indent="-457200">
              <a:buAutoNum type="alphaLcParenR"/>
            </a:pPr>
            <a:r>
              <a:rPr lang="cs-CZ" sz="1600" dirty="0">
                <a:solidFill>
                  <a:schemeClr val="tx1"/>
                </a:solidFill>
              </a:rPr>
              <a:t>obchodní korporace podle zákona č. 90/2012 Sb., o obchodních korporacích, ve znění pozdějších předpisů, </a:t>
            </a:r>
          </a:p>
          <a:p>
            <a:pPr marL="783000" lvl="1" indent="-457200">
              <a:buAutoNum type="alphaLcParenR"/>
            </a:pPr>
            <a:r>
              <a:rPr lang="cs-CZ" sz="1600" dirty="0">
                <a:solidFill>
                  <a:schemeClr val="tx1"/>
                </a:solidFill>
              </a:rPr>
              <a:t>subjekt, který vznikl na základě mezinárodní dohody,</a:t>
            </a:r>
          </a:p>
          <a:p>
            <a:pPr marL="783000" lvl="1" indent="-457200">
              <a:buAutoNum type="alphaLcParenR"/>
            </a:pPr>
            <a:r>
              <a:rPr lang="cs-CZ" sz="1600" dirty="0">
                <a:solidFill>
                  <a:schemeClr val="tx1"/>
                </a:solidFill>
              </a:rPr>
              <a:t>zájmové sdružení právnických osob.</a:t>
            </a:r>
          </a:p>
          <a:p>
            <a:endParaRPr lang="cs-CZ" dirty="0"/>
          </a:p>
        </p:txBody>
      </p:sp>
    </p:spTree>
    <p:extLst>
      <p:ext uri="{BB962C8B-B14F-4D97-AF65-F5344CB8AC3E}">
        <p14:creationId xmlns:p14="http://schemas.microsoft.com/office/powerpoint/2010/main" val="2845391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lstStyle/>
          <a:p>
            <a:r>
              <a:rPr lang="cs-CZ" dirty="0"/>
              <a:t>Opatření I. / nad 500.000 Kč</a:t>
            </a:r>
          </a:p>
        </p:txBody>
      </p:sp>
      <p:sp>
        <p:nvSpPr>
          <p:cNvPr id="3" name="Zástupný symbol pro obsah 2"/>
          <p:cNvSpPr>
            <a:spLocks noGrp="1"/>
          </p:cNvSpPr>
          <p:nvPr>
            <p:ph idx="1"/>
          </p:nvPr>
        </p:nvSpPr>
        <p:spPr>
          <a:xfrm>
            <a:off x="374400" y="1627464"/>
            <a:ext cx="8120746" cy="4171252"/>
          </a:xfrm>
        </p:spPr>
        <p:txBody>
          <a:bodyPr/>
          <a:lstStyle/>
          <a:p>
            <a:pPr marL="0" indent="0">
              <a:buNone/>
            </a:pPr>
            <a:r>
              <a:rPr lang="cs-CZ" sz="1800" b="1" dirty="0">
                <a:latin typeface="+mj-lt"/>
              </a:rPr>
              <a:t>kategorie I.A</a:t>
            </a:r>
          </a:p>
          <a:p>
            <a:pPr marL="457200" indent="-457200">
              <a:buFont typeface="+mj-lt"/>
              <a:buAutoNum type="alphaLcParenR"/>
            </a:pPr>
            <a:r>
              <a:rPr lang="cs-CZ" sz="1500" dirty="0">
                <a:latin typeface="+mj-lt"/>
              </a:rPr>
              <a:t>provozování kulturního zařízení (ve všech oborech),</a:t>
            </a:r>
          </a:p>
          <a:p>
            <a:pPr marL="457200" indent="-457200">
              <a:buFont typeface="+mj-lt"/>
              <a:buAutoNum type="alphaLcParenR"/>
            </a:pPr>
            <a:r>
              <a:rPr lang="cs-CZ" sz="1500" dirty="0">
                <a:latin typeface="+mj-lt"/>
              </a:rPr>
              <a:t>celoroční činnost souboru, uměleckého tělesa, produkční jednotky (v oborech A, B, C, D),</a:t>
            </a:r>
          </a:p>
          <a:p>
            <a:pPr marL="457200" indent="-457200">
              <a:buFont typeface="+mj-lt"/>
              <a:buAutoNum type="alphaLcParenR"/>
            </a:pPr>
            <a:r>
              <a:rPr lang="cs-CZ" sz="1500" dirty="0">
                <a:latin typeface="+mj-lt"/>
              </a:rPr>
              <a:t>festivaly (</a:t>
            </a:r>
            <a:r>
              <a:rPr lang="cs-CZ" sz="1500" dirty="0">
                <a:solidFill>
                  <a:srgbClr val="000000"/>
                </a:solidFill>
                <a:latin typeface="+mj-lt"/>
                <a:ea typeface="Times New Roman" panose="02020603050405020304" pitchFamily="18" charset="0"/>
              </a:rPr>
              <a:t>pro Projekty nesplňující kritéria pro kategorii I.B, ve všech oborech</a:t>
            </a:r>
            <a:r>
              <a:rPr lang="cs-CZ" sz="1500" dirty="0">
                <a:latin typeface="+mj-lt"/>
              </a:rPr>
              <a:t>)., výběrové přehlídky.</a:t>
            </a:r>
          </a:p>
          <a:p>
            <a:pPr marL="0" indent="0">
              <a:buNone/>
            </a:pPr>
            <a:r>
              <a:rPr lang="cs-CZ" sz="1800" b="1" dirty="0">
                <a:latin typeface="+mj-lt"/>
              </a:rPr>
              <a:t>kategorie I.B</a:t>
            </a:r>
          </a:p>
          <a:p>
            <a:pPr marL="342900" marR="67945" lvl="0" indent="-342900" algn="just">
              <a:lnSpc>
                <a:spcPct val="115000"/>
              </a:lnSpc>
              <a:spcAft>
                <a:spcPts val="600"/>
              </a:spcAft>
              <a:buFont typeface="+mj-lt"/>
              <a:buAutoNum type="alphaLcParenR"/>
            </a:pPr>
            <a:r>
              <a:rPr lang="cs-CZ" sz="1500" dirty="0"/>
              <a:t>podpora </a:t>
            </a:r>
            <a:r>
              <a:rPr lang="cs-CZ" sz="1500" dirty="0">
                <a:effectLst/>
                <a:ea typeface="Times New Roman" panose="02020603050405020304" pitchFamily="18" charset="0"/>
              </a:rPr>
              <a:t>velkých </a:t>
            </a:r>
            <a:r>
              <a:rPr lang="cs-CZ" sz="1500" b="1" dirty="0">
                <a:effectLst/>
                <a:ea typeface="Times New Roman" panose="02020603050405020304" pitchFamily="18" charset="0"/>
              </a:rPr>
              <a:t>profilových festivalů</a:t>
            </a:r>
            <a:r>
              <a:rPr lang="cs-CZ" sz="1500" dirty="0">
                <a:effectLst/>
                <a:ea typeface="Times New Roman" panose="02020603050405020304" pitchFamily="18" charset="0"/>
              </a:rPr>
              <a:t> (ve všech oborech) realizovaných na území HMP. Povinné podmínky pro kategorii I.B - minimální návštěvnost 5.000 platících diváků/rok, minimální délka trvání 3 dny, náklady na projekt v minimální výši 10.000.000 Kč, požadovaná výše dotace projektu nesmí přesáhnout 35 % způsobilých nákladů projektu, projekt se vstupným (nutné příjmy z prodeje vstupenek) – doloženo výkazem ze vstupenkového systému za roky 2019 a 2022, ze kterého bude patrná délka trvání akce a počet diváků, kontinuální trvání projektu nejméně 4 roky, program s aktivní účastí zahraničních umělců</a:t>
            </a:r>
            <a:r>
              <a:rPr lang="cs-CZ" sz="1800" dirty="0">
                <a:effectLst/>
                <a:ea typeface="Times New Roman" panose="02020603050405020304" pitchFamily="18" charset="0"/>
              </a:rPr>
              <a:t>.</a:t>
            </a:r>
          </a:p>
          <a:p>
            <a:pPr marL="0" indent="0">
              <a:buNone/>
            </a:pPr>
            <a:endParaRPr lang="cs-CZ" sz="1800" dirty="0">
              <a:latin typeface="+mj-lt"/>
            </a:endParaRPr>
          </a:p>
          <a:p>
            <a:pPr marL="0" indent="0">
              <a:buNone/>
            </a:pPr>
            <a:endParaRPr lang="cs-CZ" sz="1800" dirty="0"/>
          </a:p>
        </p:txBody>
      </p:sp>
      <p:sp>
        <p:nvSpPr>
          <p:cNvPr id="5" name="Nadpis 1"/>
          <p:cNvSpPr txBox="1">
            <a:spLocks/>
          </p:cNvSpPr>
          <p:nvPr/>
        </p:nvSpPr>
        <p:spPr>
          <a:xfrm>
            <a:off x="374400" y="936084"/>
            <a:ext cx="8373934" cy="754605"/>
          </a:xfrm>
          <a:prstGeom prst="rect">
            <a:avLst/>
          </a:prstGeom>
        </p:spPr>
        <p:txBody>
          <a:bodyPr vert="horz" lIns="0" tIns="0" rIns="0" bIns="0" rtlCol="0" anchor="t">
            <a:normAutofit fontScale="47500" lnSpcReduction="20000"/>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dirty="0"/>
              <a:t>Podpora zpřístupňování kultury a umění (víceletá dotace)</a:t>
            </a:r>
          </a:p>
        </p:txBody>
      </p:sp>
    </p:spTree>
    <p:extLst>
      <p:ext uri="{BB962C8B-B14F-4D97-AF65-F5344CB8AC3E}">
        <p14:creationId xmlns:p14="http://schemas.microsoft.com/office/powerpoint/2010/main" val="2923792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lstStyle/>
          <a:p>
            <a:r>
              <a:rPr lang="cs-CZ" dirty="0"/>
              <a:t>Opatření II. / nad 200.000 Kč</a:t>
            </a:r>
          </a:p>
        </p:txBody>
      </p:sp>
      <p:sp>
        <p:nvSpPr>
          <p:cNvPr id="3" name="Zástupný symbol pro obsah 2"/>
          <p:cNvSpPr>
            <a:spLocks noGrp="1"/>
          </p:cNvSpPr>
          <p:nvPr>
            <p:ph idx="1"/>
          </p:nvPr>
        </p:nvSpPr>
        <p:spPr>
          <a:xfrm>
            <a:off x="263189" y="1688502"/>
            <a:ext cx="8373934" cy="4106661"/>
          </a:xfrm>
        </p:spPr>
        <p:txBody>
          <a:bodyPr/>
          <a:lstStyle/>
          <a:p>
            <a:pPr marL="342900" marR="68580" lvl="0" indent="-342900" algn="just">
              <a:lnSpc>
                <a:spcPct val="115000"/>
              </a:lnSpc>
              <a:spcAft>
                <a:spcPts val="0"/>
              </a:spcAft>
              <a:buClr>
                <a:srgbClr val="000000"/>
              </a:buClr>
              <a:buFont typeface="+mj-lt"/>
              <a:buAutoNum type="alphaLcParenR"/>
              <a:tabLst>
                <a:tab pos="900430" algn="l"/>
              </a:tabLst>
            </a:pPr>
            <a:endParaRPr lang="cs-CZ" sz="1600" dirty="0"/>
          </a:p>
          <a:p>
            <a:pPr marL="342900" marR="68580" lvl="0" indent="-342900" algn="just">
              <a:lnSpc>
                <a:spcPct val="115000"/>
              </a:lnSpc>
              <a:spcAft>
                <a:spcPts val="0"/>
              </a:spcAft>
              <a:buClr>
                <a:srgbClr val="000000"/>
              </a:buClr>
              <a:buFont typeface="+mj-lt"/>
              <a:buAutoNum type="alphaLcParenR"/>
              <a:tabLst>
                <a:tab pos="900430" algn="l"/>
              </a:tabLst>
            </a:pPr>
            <a:r>
              <a:rPr lang="cs-CZ" sz="2000" dirty="0"/>
              <a:t>provozování kulturního zařízení (ve všech oborech)</a:t>
            </a:r>
            <a:r>
              <a:rPr lang="cs-CZ" sz="2000" dirty="0">
                <a:solidFill>
                  <a:srgbClr val="000000"/>
                </a:solidFill>
                <a:effectLst/>
                <a:ea typeface="Times New Roman" panose="02020603050405020304" pitchFamily="18" charset="0"/>
              </a:rPr>
              <a:t> – umělecká a kulturní centra či prostory, divadla, kina, koncertní síně, galerie, muzea, knihovny a archivy a další podobná umělecká a kulturní zřízení, organizace a instituce </a:t>
            </a:r>
            <a:endParaRPr lang="cs-CZ" sz="2000" dirty="0">
              <a:effectLst/>
              <a:ea typeface="Times New Roman" panose="02020603050405020304" pitchFamily="18" charset="0"/>
            </a:endParaRPr>
          </a:p>
          <a:p>
            <a:pPr marL="684430" marR="68580" indent="0" algn="just">
              <a:lnSpc>
                <a:spcPct val="115000"/>
              </a:lnSpc>
              <a:spcAft>
                <a:spcPts val="0"/>
              </a:spcAft>
              <a:buNone/>
              <a:tabLst>
                <a:tab pos="900430" algn="l"/>
              </a:tabLst>
            </a:pPr>
            <a:endParaRPr lang="cs-CZ" sz="2000" dirty="0">
              <a:effectLst/>
              <a:ea typeface="Times New Roman" panose="02020603050405020304" pitchFamily="18" charset="0"/>
            </a:endParaRPr>
          </a:p>
          <a:p>
            <a:pPr marL="0" marR="67945" indent="0" algn="just">
              <a:lnSpc>
                <a:spcPct val="115000"/>
              </a:lnSpc>
              <a:spcAft>
                <a:spcPts val="600"/>
              </a:spcAft>
              <a:buNone/>
            </a:pPr>
            <a:r>
              <a:rPr lang="cs-CZ" sz="2000" b="1" dirty="0">
                <a:effectLst/>
                <a:ea typeface="Times New Roman" panose="02020603050405020304" pitchFamily="18" charset="0"/>
              </a:rPr>
              <a:t>Cíl Opatření: </a:t>
            </a:r>
            <a:r>
              <a:rPr lang="cs-CZ" sz="2000" dirty="0">
                <a:effectLst/>
                <a:ea typeface="Times New Roman" panose="02020603050405020304" pitchFamily="18" charset="0"/>
              </a:rPr>
              <a:t>Projekt musí mít významný dopad na dostupnost a variabilitu veřejné kulturní služby v Praze (návštěvnost, společenská reflexe), nebo musí mít významné znaky umělecké a organizační excelence (kvalitní umělecké výsledky a efektivní management).</a:t>
            </a:r>
          </a:p>
          <a:p>
            <a:pPr marL="0" indent="0">
              <a:buNone/>
            </a:pPr>
            <a:endParaRPr lang="cs-CZ" sz="1600" b="0" i="0" u="none" strike="noStrike" baseline="0" dirty="0"/>
          </a:p>
        </p:txBody>
      </p:sp>
      <p:sp>
        <p:nvSpPr>
          <p:cNvPr id="5" name="Nadpis 1"/>
          <p:cNvSpPr txBox="1">
            <a:spLocks/>
          </p:cNvSpPr>
          <p:nvPr/>
        </p:nvSpPr>
        <p:spPr>
          <a:xfrm>
            <a:off x="395666" y="1046205"/>
            <a:ext cx="8352668" cy="642297"/>
          </a:xfrm>
          <a:prstGeom prst="rect">
            <a:avLst/>
          </a:prstGeom>
        </p:spPr>
        <p:txBody>
          <a:bodyPr vert="horz" lIns="0" tIns="0" rIns="0" bIns="0" rtlCol="0" anchor="t">
            <a:normAutofit fontScale="25000" lnSpcReduction="20000"/>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sz="9600" dirty="0"/>
              <a:t>Podpora zpřístupňování kultury a umění – kulturní zařízení</a:t>
            </a:r>
          </a:p>
          <a:p>
            <a:endParaRPr lang="cs-CZ" sz="3200" dirty="0"/>
          </a:p>
        </p:txBody>
      </p:sp>
    </p:spTree>
    <p:extLst>
      <p:ext uri="{BB962C8B-B14F-4D97-AF65-F5344CB8AC3E}">
        <p14:creationId xmlns:p14="http://schemas.microsoft.com/office/powerpoint/2010/main" val="1504784912"/>
      </p:ext>
    </p:extLst>
  </p:cSld>
  <p:clrMapOvr>
    <a:masterClrMapping/>
  </p:clrMapOvr>
</p:sld>
</file>

<file path=ppt/theme/theme1.xml><?xml version="1.0" encoding="utf-8"?>
<a:theme xmlns:a="http://schemas.openxmlformats.org/drawingml/2006/main" name="Tmava">
  <a:themeElements>
    <a:clrScheme name="PrahaPPT_pos">
      <a:dk1>
        <a:srgbClr val="000000"/>
      </a:dk1>
      <a:lt1>
        <a:srgbClr val="FFFFFF"/>
      </a:lt1>
      <a:dk2>
        <a:srgbClr val="001871"/>
      </a:dk2>
      <a:lt2>
        <a:srgbClr val="FFFFFF"/>
      </a:lt2>
      <a:accent1>
        <a:srgbClr val="C81428"/>
      </a:accent1>
      <a:accent2>
        <a:srgbClr val="EF9600"/>
      </a:accent2>
      <a:accent3>
        <a:srgbClr val="6A2C3E"/>
      </a:accent3>
      <a:accent4>
        <a:srgbClr val="00B140"/>
      </a:accent4>
      <a:accent5>
        <a:srgbClr val="0057B8"/>
      </a:accent5>
      <a:accent6>
        <a:srgbClr val="C83737"/>
      </a:accent6>
      <a:hlink>
        <a:srgbClr val="0096FF"/>
      </a:hlink>
      <a:folHlink>
        <a:srgbClr val="75787B"/>
      </a:folHlink>
    </a:clrScheme>
    <a:fontScheme name="Nordic_negativ">
      <a:majorFont>
        <a:latin typeface="Arial"/>
        <a:ea typeface=""/>
        <a:cs typeface=""/>
      </a:majorFont>
      <a:minorFont>
        <a:latin typeface="Arial"/>
        <a:ea typeface=""/>
        <a:cs typeface=""/>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39A0D0D7-44C4-46E2-BE30-9C1B800E9981}" vid="{E474D25C-F3B5-4610-9821-BDCFF3B5703C}"/>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2088</TotalTime>
  <Words>2417</Words>
  <Application>Microsoft Office PowerPoint</Application>
  <PresentationFormat>Předvádění na obrazovce (4:3)</PresentationFormat>
  <Paragraphs>185</Paragraphs>
  <Slides>26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26</vt:i4>
      </vt:variant>
    </vt:vector>
  </HeadingPairs>
  <TitlesOfParts>
    <vt:vector size="31" baseType="lpstr">
      <vt:lpstr>Arial</vt:lpstr>
      <vt:lpstr>Calibri</vt:lpstr>
      <vt:lpstr>Georgia</vt:lpstr>
      <vt:lpstr>Wingdings</vt:lpstr>
      <vt:lpstr>Tmava</vt:lpstr>
      <vt:lpstr>Seminář pro žadatele  o dotační podporu hlavního města Prahy  v oblasti kultury  a umění na rok 2024 a víceleté dotace na léta 2025 - 2028</vt:lpstr>
      <vt:lpstr>Program prezentace</vt:lpstr>
      <vt:lpstr>Harmonogram Programu podpory</vt:lpstr>
      <vt:lpstr>Návaznosti</vt:lpstr>
      <vt:lpstr>Nejdůležitější změny a informace</vt:lpstr>
      <vt:lpstr>Účel Dotace</vt:lpstr>
      <vt:lpstr>Způsobilý žadatel</vt:lpstr>
      <vt:lpstr>Opatření I. / nad 500.000 Kč</vt:lpstr>
      <vt:lpstr>Opatření II. / nad 200.000 Kč</vt:lpstr>
      <vt:lpstr>Opatření III. / nad 200.000 Kč</vt:lpstr>
      <vt:lpstr>Opatření IV. / nad 100.000 Kč</vt:lpstr>
      <vt:lpstr>Opatření V. / 50.000-200.000 Kč</vt:lpstr>
      <vt:lpstr>Opatření VI. / 100.000-2.000.000 Kč</vt:lpstr>
      <vt:lpstr>Opatření VII. / 375.000-1.500.000 Kč</vt:lpstr>
      <vt:lpstr>Limit počtu podaných žádostí</vt:lpstr>
      <vt:lpstr>Objem peněžních prostředků</vt:lpstr>
      <vt:lpstr>Nezpůsobilé náklady</vt:lpstr>
      <vt:lpstr>Nezpůsobilé náklady</vt:lpstr>
      <vt:lpstr>Podmínky poskytnutí Dotace</vt:lpstr>
      <vt:lpstr>Proces hodnocení</vt:lpstr>
      <vt:lpstr>1. a 2. kolo hodnocení</vt:lpstr>
      <vt:lpstr>Body vs. navržená podpora</vt:lpstr>
      <vt:lpstr>Způsob podání žádosti</vt:lpstr>
      <vt:lpstr>Formulář žádosti</vt:lpstr>
      <vt:lpstr> Workshop k podání formuláře žádosti přes Portál finanční podpory  Jiří Grézl - ASD Software, s.r.o. </vt:lpstr>
      <vt:lpstr>Děkujeme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Hegerová Tamara (MHMP, KUC)</dc:creator>
  <cp:lastModifiedBy>Hegerová Tamara (MHMP, KUC)</cp:lastModifiedBy>
  <cp:revision>171</cp:revision>
  <cp:lastPrinted>2022-06-14T09:18:55Z</cp:lastPrinted>
  <dcterms:created xsi:type="dcterms:W3CDTF">2020-01-10T10:06:52Z</dcterms:created>
  <dcterms:modified xsi:type="dcterms:W3CDTF">2023-06-13T09:26:51Z</dcterms:modified>
</cp:coreProperties>
</file>