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4441" r:id="rId2"/>
  </p:sldMasterIdLst>
  <p:notesMasterIdLst>
    <p:notesMasterId r:id="rId34"/>
  </p:notesMasterIdLst>
  <p:handoutMasterIdLst>
    <p:handoutMasterId r:id="rId35"/>
  </p:handoutMasterIdLst>
  <p:sldIdLst>
    <p:sldId id="256" r:id="rId3"/>
    <p:sldId id="467" r:id="rId4"/>
    <p:sldId id="435" r:id="rId5"/>
    <p:sldId id="502" r:id="rId6"/>
    <p:sldId id="468" r:id="rId7"/>
    <p:sldId id="470" r:id="rId8"/>
    <p:sldId id="471" r:id="rId9"/>
    <p:sldId id="472" r:id="rId10"/>
    <p:sldId id="473" r:id="rId11"/>
    <p:sldId id="475" r:id="rId12"/>
    <p:sldId id="466" r:id="rId13"/>
    <p:sldId id="476" r:id="rId14"/>
    <p:sldId id="477" r:id="rId15"/>
    <p:sldId id="478" r:id="rId16"/>
    <p:sldId id="495" r:id="rId17"/>
    <p:sldId id="480" r:id="rId18"/>
    <p:sldId id="482" r:id="rId19"/>
    <p:sldId id="483" r:id="rId20"/>
    <p:sldId id="486" r:id="rId21"/>
    <p:sldId id="488" r:id="rId22"/>
    <p:sldId id="489" r:id="rId23"/>
    <p:sldId id="490" r:id="rId24"/>
    <p:sldId id="491" r:id="rId25"/>
    <p:sldId id="492" r:id="rId26"/>
    <p:sldId id="493" r:id="rId27"/>
    <p:sldId id="494" r:id="rId28"/>
    <p:sldId id="485" r:id="rId29"/>
    <p:sldId id="497" r:id="rId30"/>
    <p:sldId id="498" r:id="rId31"/>
    <p:sldId id="499" r:id="rId32"/>
    <p:sldId id="381" r:id="rId33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94C"/>
    <a:srgbClr val="FF0000"/>
    <a:srgbClr val="B63B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85" autoAdjust="0"/>
    <p:restoredTop sz="93494" autoAdjust="0"/>
  </p:normalViewPr>
  <p:slideViewPr>
    <p:cSldViewPr>
      <p:cViewPr varScale="1">
        <p:scale>
          <a:sx n="100" d="100"/>
          <a:sy n="100" d="100"/>
        </p:scale>
        <p:origin x="138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2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1842" y="-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21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22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242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22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242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E64BD4-CBDA-4034-877D-23170732A9F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346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122"/>
            <a:ext cx="5438775" cy="446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242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242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201C1FF-12AF-4BCC-8705-7F9A086F135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2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4107201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ogo_titulka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" y="4765675"/>
            <a:ext cx="3829050" cy="15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268413"/>
            <a:ext cx="7772400" cy="1800225"/>
          </a:xfrm>
          <a:ln>
            <a:solidFill>
              <a:schemeClr val="bg1"/>
            </a:solidFill>
          </a:ln>
        </p:spPr>
        <p:txBody>
          <a:bodyPr lIns="288000" tIns="288000" rIns="288000" bIns="28800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3573463"/>
            <a:ext cx="7704138" cy="6477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04025" y="188913"/>
            <a:ext cx="2133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2A279A7-FFE0-4602-914F-A4F35D4AB553}" type="datetime1">
              <a:rPr lang="cs-CZ"/>
              <a:pPr>
                <a:defRPr/>
              </a:pPr>
              <a:t>1.2.2018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81CDD-6CD7-4750-9A06-22CD54B49C1A}" type="datetime1">
              <a:rPr lang="cs-CZ"/>
              <a:pPr>
                <a:defRPr/>
              </a:pPr>
              <a:t>1.2.2018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prezentace, nadpis prezentace  l  jméno příjmení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BE97D-21FE-4172-824F-1F639282E97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56212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56212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6BDFE-8F00-4C58-8DC4-4461FB1BD8B1}" type="datetime1">
              <a:rPr lang="cs-CZ"/>
              <a:pPr>
                <a:defRPr/>
              </a:pPr>
              <a:t>1.2.2018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prezentace, nadpis prezentace  l  jméno příjmení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18E43-A13D-48CC-B930-D0B4BBC497E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28775"/>
            <a:ext cx="8229600" cy="3902075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B673D-4588-455F-87A2-40805352E6E2}" type="datetime1">
              <a:rPr lang="cs-CZ"/>
              <a:pPr>
                <a:defRPr/>
              </a:pPr>
              <a:t>1.2.2018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prezentace, nadpis prezentace  l  jméno příjmení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58A6D-3253-4F7D-B838-68DCDF7A73F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4B404-2060-4E52-848E-6AD52CF34BC7}" type="datetimeFigureOut">
              <a:rPr lang="cs-CZ" smtClean="0">
                <a:solidFill>
                  <a:srgbClr val="146194">
                    <a:lumMod val="50000"/>
                  </a:srgbClr>
                </a:solidFill>
              </a:rPr>
              <a:pPr/>
              <a:t>1.2.2018</a:t>
            </a:fld>
            <a:endParaRPr lang="cs-CZ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5E8A6-957F-4304-9210-7BA972ECC8F2}" type="slidenum">
              <a:rPr lang="cs-CZ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cs-CZ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647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4B404-2060-4E52-848E-6AD52CF34BC7}" type="datetimeFigureOut">
              <a:rPr lang="cs-CZ" smtClean="0">
                <a:solidFill>
                  <a:srgbClr val="146194">
                    <a:lumMod val="50000"/>
                  </a:srgbClr>
                </a:solidFill>
              </a:rPr>
              <a:pPr/>
              <a:t>1.2.2018</a:t>
            </a:fld>
            <a:endParaRPr lang="cs-CZ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5E8A6-957F-4304-9210-7BA972ECC8F2}" type="slidenum">
              <a:rPr lang="cs-CZ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cs-CZ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69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4B404-2060-4E52-848E-6AD52CF34BC7}" type="datetimeFigureOut">
              <a:rPr lang="cs-CZ" smtClean="0">
                <a:solidFill>
                  <a:srgbClr val="146194">
                    <a:lumMod val="50000"/>
                  </a:srgbClr>
                </a:solidFill>
              </a:rPr>
              <a:pPr/>
              <a:t>1.2.2018</a:t>
            </a:fld>
            <a:endParaRPr lang="cs-CZ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5E8A6-957F-4304-9210-7BA972ECC8F2}" type="slidenum">
              <a:rPr lang="cs-CZ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cs-CZ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212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4B404-2060-4E52-848E-6AD52CF34BC7}" type="datetimeFigureOut">
              <a:rPr lang="cs-CZ" smtClean="0">
                <a:solidFill>
                  <a:srgbClr val="146194">
                    <a:lumMod val="50000"/>
                  </a:srgbClr>
                </a:solidFill>
              </a:rPr>
              <a:pPr/>
              <a:t>1.2.2018</a:t>
            </a:fld>
            <a:endParaRPr lang="cs-CZ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5E8A6-957F-4304-9210-7BA972ECC8F2}" type="slidenum">
              <a:rPr lang="cs-CZ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cs-CZ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2353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4B404-2060-4E52-848E-6AD52CF34BC7}" type="datetimeFigureOut">
              <a:rPr lang="cs-CZ" smtClean="0">
                <a:solidFill>
                  <a:srgbClr val="146194">
                    <a:lumMod val="50000"/>
                  </a:srgbClr>
                </a:solidFill>
              </a:rPr>
              <a:pPr/>
              <a:t>1.2.2018</a:t>
            </a:fld>
            <a:endParaRPr lang="cs-CZ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5E8A6-957F-4304-9210-7BA972ECC8F2}" type="slidenum">
              <a:rPr lang="cs-CZ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cs-CZ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6087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4B404-2060-4E52-848E-6AD52CF34BC7}" type="datetimeFigureOut">
              <a:rPr lang="cs-CZ" smtClean="0">
                <a:solidFill>
                  <a:srgbClr val="146194">
                    <a:lumMod val="50000"/>
                  </a:srgbClr>
                </a:solidFill>
              </a:rPr>
              <a:pPr/>
              <a:t>1.2.2018</a:t>
            </a:fld>
            <a:endParaRPr lang="cs-CZ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5E8A6-957F-4304-9210-7BA972ECC8F2}" type="slidenum">
              <a:rPr lang="cs-CZ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cs-CZ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3762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4B404-2060-4E52-848E-6AD52CF34BC7}" type="datetimeFigureOut">
              <a:rPr lang="cs-CZ" smtClean="0">
                <a:solidFill>
                  <a:srgbClr val="146194">
                    <a:lumMod val="50000"/>
                  </a:srgbClr>
                </a:solidFill>
              </a:rPr>
              <a:pPr/>
              <a:t>1.2.2018</a:t>
            </a:fld>
            <a:endParaRPr lang="cs-CZ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5E8A6-957F-4304-9210-7BA972ECC8F2}" type="slidenum">
              <a:rPr lang="cs-CZ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cs-CZ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08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11408-9651-4ABB-AE85-DC606F8B237E}" type="datetime1">
              <a:rPr lang="cs-CZ"/>
              <a:pPr>
                <a:defRPr/>
              </a:pPr>
              <a:t>1.2.2018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prezentace, nadpis prezentace  l  jméno příjmení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DFFBE-74EC-46EF-92E4-F6B6692E2EB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4B404-2060-4E52-848E-6AD52CF34BC7}" type="datetimeFigureOut">
              <a:rPr lang="cs-CZ" smtClean="0">
                <a:solidFill>
                  <a:srgbClr val="146194">
                    <a:lumMod val="50000"/>
                  </a:srgbClr>
                </a:solidFill>
              </a:rPr>
              <a:pPr/>
              <a:t>1.2.2018</a:t>
            </a:fld>
            <a:endParaRPr lang="cs-CZ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5E8A6-957F-4304-9210-7BA972ECC8F2}" type="slidenum">
              <a:rPr lang="cs-CZ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cs-CZ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9501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4B404-2060-4E52-848E-6AD52CF34BC7}" type="datetimeFigureOut">
              <a:rPr lang="cs-CZ" smtClean="0">
                <a:solidFill>
                  <a:srgbClr val="146194">
                    <a:lumMod val="50000"/>
                  </a:srgbClr>
                </a:solidFill>
              </a:rPr>
              <a:pPr/>
              <a:t>1.2.2018</a:t>
            </a:fld>
            <a:endParaRPr lang="cs-CZ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cs-CZ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5E8A6-957F-4304-9210-7BA972ECC8F2}" type="slidenum">
              <a:rPr lang="cs-CZ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cs-CZ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2242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4B404-2060-4E52-848E-6AD52CF34BC7}" type="datetimeFigureOut">
              <a:rPr lang="cs-CZ" smtClean="0">
                <a:solidFill>
                  <a:srgbClr val="146194">
                    <a:lumMod val="50000"/>
                  </a:srgbClr>
                </a:solidFill>
              </a:rPr>
              <a:pPr/>
              <a:t>1.2.2018</a:t>
            </a:fld>
            <a:endParaRPr lang="cs-CZ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5E8A6-957F-4304-9210-7BA972ECC8F2}" type="slidenum">
              <a:rPr lang="cs-CZ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cs-CZ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0671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4B404-2060-4E52-848E-6AD52CF34BC7}" type="datetimeFigureOut">
              <a:rPr lang="cs-CZ" smtClean="0">
                <a:solidFill>
                  <a:srgbClr val="146194">
                    <a:lumMod val="50000"/>
                  </a:srgbClr>
                </a:solidFill>
              </a:rPr>
              <a:pPr/>
              <a:t>1.2.2018</a:t>
            </a:fld>
            <a:endParaRPr lang="cs-CZ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5E8A6-957F-4304-9210-7BA972ECC8F2}" type="slidenum">
              <a:rPr lang="cs-CZ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cs-CZ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939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4B404-2060-4E52-848E-6AD52CF34BC7}" type="datetimeFigureOut">
              <a:rPr lang="cs-CZ" smtClean="0">
                <a:solidFill>
                  <a:srgbClr val="146194">
                    <a:lumMod val="50000"/>
                  </a:srgbClr>
                </a:solidFill>
              </a:rPr>
              <a:pPr/>
              <a:t>1.2.2018</a:t>
            </a:fld>
            <a:endParaRPr lang="cs-CZ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5E8A6-957F-4304-9210-7BA972ECC8F2}" type="slidenum">
              <a:rPr lang="cs-CZ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cs-CZ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solidFill>
                  <a:prstClr val="white"/>
                </a:solidFill>
                <a:latin typeface="Century Gothic" panose="020B0502020202020204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solidFill>
                  <a:prstClr val="white"/>
                </a:solidFill>
                <a:latin typeface="Century Gothic" panose="020B0502020202020204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76294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4B404-2060-4E52-848E-6AD52CF34BC7}" type="datetimeFigureOut">
              <a:rPr lang="cs-CZ" smtClean="0">
                <a:solidFill>
                  <a:srgbClr val="146194">
                    <a:lumMod val="50000"/>
                  </a:srgbClr>
                </a:solidFill>
              </a:rPr>
              <a:pPr/>
              <a:t>1.2.2018</a:t>
            </a:fld>
            <a:endParaRPr lang="cs-CZ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5E8A6-957F-4304-9210-7BA972ECC8F2}" type="slidenum">
              <a:rPr lang="cs-CZ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cs-CZ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2810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4B404-2060-4E52-848E-6AD52CF34BC7}" type="datetimeFigureOut">
              <a:rPr lang="cs-CZ" smtClean="0">
                <a:solidFill>
                  <a:srgbClr val="146194">
                    <a:lumMod val="50000"/>
                  </a:srgbClr>
                </a:solidFill>
              </a:rPr>
              <a:pPr/>
              <a:t>1.2.2018</a:t>
            </a:fld>
            <a:endParaRPr lang="cs-CZ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5E8A6-957F-4304-9210-7BA972ECC8F2}" type="slidenum">
              <a:rPr lang="cs-CZ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cs-CZ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solidFill>
                  <a:prstClr val="white"/>
                </a:solidFill>
                <a:latin typeface="Century Gothic" panose="020B0502020202020204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solidFill>
                  <a:prstClr val="white"/>
                </a:solidFill>
                <a:latin typeface="Century Gothic" panose="020B0502020202020204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75216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4B404-2060-4E52-848E-6AD52CF34BC7}" type="datetimeFigureOut">
              <a:rPr lang="cs-CZ" smtClean="0">
                <a:solidFill>
                  <a:srgbClr val="146194">
                    <a:lumMod val="50000"/>
                  </a:srgbClr>
                </a:solidFill>
              </a:rPr>
              <a:pPr/>
              <a:t>1.2.2018</a:t>
            </a:fld>
            <a:endParaRPr lang="cs-CZ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5E8A6-957F-4304-9210-7BA972ECC8F2}" type="slidenum">
              <a:rPr lang="cs-CZ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cs-CZ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1499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4B404-2060-4E52-848E-6AD52CF34BC7}" type="datetimeFigureOut">
              <a:rPr lang="cs-CZ" smtClean="0">
                <a:solidFill>
                  <a:srgbClr val="146194">
                    <a:lumMod val="50000"/>
                  </a:srgbClr>
                </a:solidFill>
              </a:rPr>
              <a:pPr/>
              <a:t>1.2.2018</a:t>
            </a:fld>
            <a:endParaRPr lang="cs-CZ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5E8A6-957F-4304-9210-7BA972ECC8F2}" type="slidenum">
              <a:rPr lang="cs-CZ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cs-CZ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7695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4B404-2060-4E52-848E-6AD52CF34BC7}" type="datetimeFigureOut">
              <a:rPr lang="cs-CZ" smtClean="0">
                <a:solidFill>
                  <a:srgbClr val="146194">
                    <a:lumMod val="50000"/>
                  </a:srgbClr>
                </a:solidFill>
              </a:rPr>
              <a:pPr/>
              <a:t>1.2.2018</a:t>
            </a:fld>
            <a:endParaRPr lang="cs-CZ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5E8A6-957F-4304-9210-7BA972ECC8F2}" type="slidenum">
              <a:rPr lang="cs-CZ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cs-CZ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004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5BDEC-1D5D-4DAB-82C7-7944DE8AA7D5}" type="datetime1">
              <a:rPr lang="cs-CZ"/>
              <a:pPr>
                <a:defRPr/>
              </a:pPr>
              <a:t>1.2.2018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prezentace, nadpis prezentace  l  jméno příjmení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BAEA1-F975-41BF-B027-8B4A8950E75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4038600" cy="390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038600" cy="390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5A17E-E94F-42B5-B609-728FC9D2F2DE}" type="datetime1">
              <a:rPr lang="cs-CZ"/>
              <a:pPr>
                <a:defRPr/>
              </a:pPr>
              <a:t>1.2.2018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prezentace, nadpis prezentace  l  jméno příjmení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A799B-7B7A-4A18-94EB-49635EF051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CD579-B1E1-4046-93F6-B0959EBE4AFC}" type="datetime1">
              <a:rPr lang="cs-CZ"/>
              <a:pPr>
                <a:defRPr/>
              </a:pPr>
              <a:t>1.2.2018</a:t>
            </a:fld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prezentace, nadpis prezentace  l  jméno příjmení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3F893-9AEC-4CDC-BB19-9F378564358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6D3C2-469B-4F33-8CC4-98A5A93F2D28}" type="datetime1">
              <a:rPr lang="cs-CZ"/>
              <a:pPr>
                <a:defRPr/>
              </a:pPr>
              <a:t>1.2.2018</a:t>
            </a:fld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prezentace, nadpis prezentace  l  jméno příjmení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CBC14-9E4B-4C4A-8318-309D8B76E3B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C1BCC-912D-4143-95F9-F6081F57E81B}" type="datetime1">
              <a:rPr lang="cs-CZ"/>
              <a:pPr>
                <a:defRPr/>
              </a:pPr>
              <a:t>1.2.2018</a:t>
            </a:fld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prezentace, nadpis prezentace  l  jméno příjmení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216D6-F3EE-4F9E-86D4-89EC5CEB231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8FDC6-A81A-43BA-9DA0-5AEECB199EBE}" type="datetime1">
              <a:rPr lang="cs-CZ"/>
              <a:pPr>
                <a:defRPr/>
              </a:pPr>
              <a:t>1.2.2018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prezentace, nadpis prezentace  l  jméno příjmení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F503D-54D6-42DB-B710-4ABDE3417BC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E37A2-99E5-4C93-9577-15CB30300E4E}" type="datetime1">
              <a:rPr lang="cs-CZ"/>
              <a:pPr>
                <a:defRPr/>
              </a:pPr>
              <a:t>1.2.2018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prezentace, nadpis prezentace  l  jméno příjmení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006B6-75C2-4556-9BE4-23FEBD93460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icture 12" descr="bezna zapato"/>
          <p:cNvSpPr>
            <a:spLocks noChangeAspect="1" noChangeArrowheads="1"/>
          </p:cNvSpPr>
          <p:nvPr userDrawn="1"/>
        </p:nvSpPr>
        <p:spPr bwMode="auto">
          <a:xfrm>
            <a:off x="323850" y="5629275"/>
            <a:ext cx="6913563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1547813" y="6002338"/>
            <a:ext cx="7127875" cy="6477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775"/>
            <a:ext cx="8229600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59563" y="6308725"/>
            <a:ext cx="17748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7FB8D17-6554-46CF-A734-5BA6A7AE82A2}" type="datetime1">
              <a:rPr lang="cs-CZ"/>
              <a:pPr>
                <a:defRPr/>
              </a:pPr>
              <a:t>1.2.2018</a:t>
            </a:fld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63713" y="6308725"/>
            <a:ext cx="467995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cs-CZ"/>
              <a:t>Název prezentace, nadpis prezentace  l  jméno příjmení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51725" y="6021388"/>
            <a:ext cx="9810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738CD38-BF92-4586-9FF6-E0FCF9E7C89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0" r:id="rId1"/>
    <p:sldLayoutId id="2147484429" r:id="rId2"/>
    <p:sldLayoutId id="2147484430" r:id="rId3"/>
    <p:sldLayoutId id="2147484431" r:id="rId4"/>
    <p:sldLayoutId id="2147484432" r:id="rId5"/>
    <p:sldLayoutId id="2147484433" r:id="rId6"/>
    <p:sldLayoutId id="2147484434" r:id="rId7"/>
    <p:sldLayoutId id="2147484435" r:id="rId8"/>
    <p:sldLayoutId id="2147484436" r:id="rId9"/>
    <p:sldLayoutId id="2147484437" r:id="rId10"/>
    <p:sldLayoutId id="2147484438" r:id="rId11"/>
    <p:sldLayoutId id="214748443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024B404-2060-4E52-848E-6AD52CF34BC7}" type="datetimeFigureOut">
              <a:rPr lang="cs-CZ" smtClean="0">
                <a:solidFill>
                  <a:srgbClr val="146194">
                    <a:lumMod val="50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1.2.2018</a:t>
            </a:fld>
            <a:endParaRPr lang="cs-CZ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9D5E8A6-957F-4304-9210-7BA972ECC8F2}" type="slidenum">
              <a:rPr lang="cs-CZ" smtClean="0">
                <a:solidFill>
                  <a:srgbClr val="146194">
                    <a:lumMod val="50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5095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42" r:id="rId1"/>
    <p:sldLayoutId id="2147484443" r:id="rId2"/>
    <p:sldLayoutId id="2147484444" r:id="rId3"/>
    <p:sldLayoutId id="2147484445" r:id="rId4"/>
    <p:sldLayoutId id="2147484446" r:id="rId5"/>
    <p:sldLayoutId id="2147484447" r:id="rId6"/>
    <p:sldLayoutId id="2147484448" r:id="rId7"/>
    <p:sldLayoutId id="2147484449" r:id="rId8"/>
    <p:sldLayoutId id="2147484450" r:id="rId9"/>
    <p:sldLayoutId id="2147484451" r:id="rId10"/>
    <p:sldLayoutId id="2147484452" r:id="rId11"/>
    <p:sldLayoutId id="2147484453" r:id="rId12"/>
    <p:sldLayoutId id="2147484454" r:id="rId13"/>
    <p:sldLayoutId id="2147484455" r:id="rId14"/>
    <p:sldLayoutId id="2147484456" r:id="rId15"/>
    <p:sldLayoutId id="2147484457" r:id="rId16"/>
    <p:sldLayoutId id="214748445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1538" y="1643050"/>
            <a:ext cx="7786742" cy="500066"/>
          </a:xfrm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cs-CZ" sz="2800" b="1" dirty="0" smtClean="0"/>
              <a:t>POLICIE ČESKÉ REPUBLIKY</a:t>
            </a:r>
            <a:endParaRPr lang="cs-CZ" sz="2800" b="1" dirty="0"/>
          </a:p>
        </p:txBody>
      </p:sp>
      <p:pic>
        <p:nvPicPr>
          <p:cNvPr id="3" name="Obrázek 8" descr="Nepojmenovaný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643050"/>
            <a:ext cx="128905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2643174" y="3071810"/>
            <a:ext cx="47441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4000" b="1" smtClean="0">
                <a:solidFill>
                  <a:schemeClr val="bg1"/>
                </a:solidFill>
              </a:rPr>
              <a:t>KRIMINALITA 2017</a:t>
            </a:r>
            <a:endParaRPr lang="cs-CZ" sz="4000" b="1" dirty="0">
              <a:solidFill>
                <a:schemeClr val="bg1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071538" y="2357430"/>
            <a:ext cx="778674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88000" tIns="288000" rIns="288000" bIns="288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Krajské ředitelství policie hl. m. Prahy</a:t>
            </a:r>
            <a:endParaRPr kumimoji="0" lang="cs-CZ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000">
              <a:schemeClr val="tx2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Bez názvu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2976" cy="125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cs-C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Podíl jednotlivých druhů TČ</a:t>
            </a: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celkové kriminalitě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288773"/>
            <a:ext cx="9144000" cy="560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64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000">
              <a:schemeClr val="tx2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Bez názvu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2976" cy="125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-7093" y="238454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3200" b="1" dirty="0">
                <a:solidFill>
                  <a:schemeClr val="bg1"/>
                </a:solidFill>
              </a:rPr>
              <a:t>    </a:t>
            </a:r>
            <a:r>
              <a:rPr lang="cs-CZ" sz="3200" b="1" dirty="0" smtClean="0">
                <a:solidFill>
                  <a:schemeClr val="bg1"/>
                </a:solidFill>
              </a:rPr>
              <a:t>     </a:t>
            </a:r>
            <a:r>
              <a:rPr lang="cs-CZ" sz="3100" b="1" dirty="0" smtClean="0">
                <a:solidFill>
                  <a:schemeClr val="bg1"/>
                </a:solidFill>
              </a:rPr>
              <a:t>Jednotlivé </a:t>
            </a:r>
            <a:r>
              <a:rPr lang="cs-CZ" sz="3100" b="1" dirty="0">
                <a:solidFill>
                  <a:schemeClr val="bg1"/>
                </a:solidFill>
              </a:rPr>
              <a:t>druhy </a:t>
            </a:r>
            <a:r>
              <a:rPr lang="cs-CZ" sz="3100" b="1" dirty="0" smtClean="0">
                <a:solidFill>
                  <a:schemeClr val="bg1"/>
                </a:solidFill>
              </a:rPr>
              <a:t>TČ - meziroční srovnání</a:t>
            </a:r>
            <a:endParaRPr lang="cs-CZ" sz="3100" b="1" dirty="0">
              <a:solidFill>
                <a:schemeClr val="bg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-7093" y="1353286"/>
            <a:ext cx="91330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2400" b="1" dirty="0">
                <a:solidFill>
                  <a:schemeClr val="bg1"/>
                </a:solidFill>
              </a:rPr>
              <a:t> </a:t>
            </a:r>
            <a:r>
              <a:rPr lang="cs-CZ" sz="2400" b="1" dirty="0" smtClean="0">
                <a:solidFill>
                  <a:schemeClr val="bg1"/>
                </a:solidFill>
              </a:rPr>
              <a:t>    Násilné </a:t>
            </a:r>
            <a:r>
              <a:rPr lang="cs-CZ" sz="2400" b="1" dirty="0">
                <a:solidFill>
                  <a:schemeClr val="bg1"/>
                </a:solidFill>
              </a:rPr>
              <a:t>trestné činy :	</a:t>
            </a:r>
            <a:r>
              <a:rPr lang="cs-CZ" sz="2400" b="1" dirty="0" smtClean="0">
                <a:solidFill>
                  <a:schemeClr val="bg1"/>
                </a:solidFill>
              </a:rPr>
              <a:t>          1 508	   - 47        - 3,0 </a:t>
            </a:r>
            <a:r>
              <a:rPr lang="cs-CZ" sz="2400" b="1" dirty="0">
                <a:solidFill>
                  <a:schemeClr val="bg1"/>
                </a:solidFill>
              </a:rPr>
              <a:t>%</a:t>
            </a:r>
          </a:p>
        </p:txBody>
      </p:sp>
      <p:cxnSp>
        <p:nvCxnSpPr>
          <p:cNvPr id="27" name="Přímá spojnice 26"/>
          <p:cNvCxnSpPr/>
          <p:nvPr/>
        </p:nvCxnSpPr>
        <p:spPr>
          <a:xfrm>
            <a:off x="18354" y="1865001"/>
            <a:ext cx="9115317" cy="0"/>
          </a:xfrm>
          <a:prstGeom prst="line">
            <a:avLst/>
          </a:prstGeom>
          <a:ln w="38100" cap="rnd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bdélník 27"/>
          <p:cNvSpPr/>
          <p:nvPr/>
        </p:nvSpPr>
        <p:spPr>
          <a:xfrm>
            <a:off x="-8711" y="1994980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</a:rPr>
              <a:t>     Mravnostní </a:t>
            </a:r>
            <a:r>
              <a:rPr lang="cs-CZ" sz="2400" b="1" dirty="0">
                <a:solidFill>
                  <a:schemeClr val="bg1"/>
                </a:solidFill>
              </a:rPr>
              <a:t>trestné činy </a:t>
            </a:r>
            <a:r>
              <a:rPr lang="cs-CZ" sz="2400" b="1" dirty="0" smtClean="0">
                <a:solidFill>
                  <a:schemeClr val="bg1"/>
                </a:solidFill>
              </a:rPr>
              <a:t>:         310</a:t>
            </a:r>
            <a:r>
              <a:rPr lang="cs-CZ" sz="2400" b="1" dirty="0">
                <a:solidFill>
                  <a:schemeClr val="bg1"/>
                </a:solidFill>
              </a:rPr>
              <a:t>	</a:t>
            </a:r>
            <a:r>
              <a:rPr lang="cs-CZ" sz="2400" b="1" dirty="0" smtClean="0">
                <a:solidFill>
                  <a:schemeClr val="bg1"/>
                </a:solidFill>
              </a:rPr>
              <a:t>   - 8</a:t>
            </a:r>
            <a:r>
              <a:rPr lang="cs-CZ" sz="2400" b="1" dirty="0">
                <a:solidFill>
                  <a:schemeClr val="bg1"/>
                </a:solidFill>
              </a:rPr>
              <a:t>	</a:t>
            </a:r>
            <a:r>
              <a:rPr lang="cs-CZ" sz="2400" b="1" dirty="0" smtClean="0">
                <a:solidFill>
                  <a:schemeClr val="bg1"/>
                </a:solidFill>
              </a:rPr>
              <a:t>      - 2,5 </a:t>
            </a:r>
            <a:r>
              <a:rPr lang="cs-CZ" sz="2400" b="1" dirty="0">
                <a:solidFill>
                  <a:schemeClr val="bg1"/>
                </a:solidFill>
              </a:rPr>
              <a:t>%</a:t>
            </a:r>
          </a:p>
        </p:txBody>
      </p:sp>
      <p:cxnSp>
        <p:nvCxnSpPr>
          <p:cNvPr id="32" name="Přímá spojnice 31"/>
          <p:cNvCxnSpPr/>
          <p:nvPr/>
        </p:nvCxnSpPr>
        <p:spPr>
          <a:xfrm>
            <a:off x="-22294" y="2501619"/>
            <a:ext cx="9115317" cy="0"/>
          </a:xfrm>
          <a:prstGeom prst="line">
            <a:avLst/>
          </a:prstGeom>
          <a:ln w="38100" cap="rnd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bdélník 32"/>
          <p:cNvSpPr/>
          <p:nvPr/>
        </p:nvSpPr>
        <p:spPr>
          <a:xfrm>
            <a:off x="-20204" y="2613593"/>
            <a:ext cx="9154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2400" b="1" dirty="0" smtClean="0">
                <a:solidFill>
                  <a:schemeClr val="bg1"/>
                </a:solidFill>
              </a:rPr>
              <a:t>     Krádeže </a:t>
            </a:r>
            <a:r>
              <a:rPr lang="cs-CZ" sz="2400" b="1" dirty="0">
                <a:solidFill>
                  <a:schemeClr val="bg1"/>
                </a:solidFill>
              </a:rPr>
              <a:t>vloupáním:	</a:t>
            </a:r>
            <a:r>
              <a:rPr lang="cs-CZ" sz="2400" b="1" dirty="0" smtClean="0">
                <a:solidFill>
                  <a:schemeClr val="bg1"/>
                </a:solidFill>
              </a:rPr>
              <a:t>          4 970      - 1 896  - 27,6 </a:t>
            </a:r>
            <a:r>
              <a:rPr lang="cs-CZ" sz="2400" b="1" dirty="0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34" name="Obdélník 33"/>
          <p:cNvSpPr/>
          <p:nvPr/>
        </p:nvSpPr>
        <p:spPr>
          <a:xfrm>
            <a:off x="0" y="3304735"/>
            <a:ext cx="91691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2400" b="1" dirty="0" smtClean="0">
                <a:solidFill>
                  <a:schemeClr val="bg1"/>
                </a:solidFill>
              </a:rPr>
              <a:t>     Krádeže </a:t>
            </a:r>
            <a:r>
              <a:rPr lang="cs-CZ" sz="2400" b="1" dirty="0">
                <a:solidFill>
                  <a:schemeClr val="bg1"/>
                </a:solidFill>
              </a:rPr>
              <a:t>prosté:		 </a:t>
            </a:r>
            <a:r>
              <a:rPr lang="cs-CZ" sz="2400" b="1" dirty="0" smtClean="0">
                <a:solidFill>
                  <a:schemeClr val="bg1"/>
                </a:solidFill>
              </a:rPr>
              <a:t>         25 676    - 1 297  - 4,8 </a:t>
            </a:r>
            <a:r>
              <a:rPr lang="cs-CZ" sz="2400" b="1" dirty="0">
                <a:solidFill>
                  <a:schemeClr val="bg1"/>
                </a:solidFill>
              </a:rPr>
              <a:t>% </a:t>
            </a:r>
          </a:p>
        </p:txBody>
      </p:sp>
      <p:sp>
        <p:nvSpPr>
          <p:cNvPr id="35" name="Obdélník 34"/>
          <p:cNvSpPr/>
          <p:nvPr/>
        </p:nvSpPr>
        <p:spPr>
          <a:xfrm>
            <a:off x="9940" y="3988235"/>
            <a:ext cx="91407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2400" b="1" dirty="0" smtClean="0">
                <a:solidFill>
                  <a:schemeClr val="bg1"/>
                </a:solidFill>
              </a:rPr>
              <a:t>     Ostatní </a:t>
            </a:r>
            <a:r>
              <a:rPr lang="cs-CZ" sz="2400" b="1" dirty="0">
                <a:solidFill>
                  <a:schemeClr val="bg1"/>
                </a:solidFill>
              </a:rPr>
              <a:t>kriminální </a:t>
            </a:r>
            <a:r>
              <a:rPr lang="cs-CZ" sz="2400" b="1" dirty="0" smtClean="0">
                <a:solidFill>
                  <a:schemeClr val="bg1"/>
                </a:solidFill>
              </a:rPr>
              <a:t>činy:         </a:t>
            </a:r>
            <a:r>
              <a:rPr lang="cs-CZ" sz="2400" b="1" dirty="0">
                <a:solidFill>
                  <a:schemeClr val="bg1"/>
                </a:solidFill>
              </a:rPr>
              <a:t>4</a:t>
            </a:r>
            <a:r>
              <a:rPr lang="cs-CZ" sz="2400" b="1" dirty="0" smtClean="0">
                <a:solidFill>
                  <a:schemeClr val="bg1"/>
                </a:solidFill>
              </a:rPr>
              <a:t> 532</a:t>
            </a:r>
            <a:r>
              <a:rPr lang="cs-CZ" sz="2400" b="1" dirty="0">
                <a:solidFill>
                  <a:schemeClr val="bg1"/>
                </a:solidFill>
              </a:rPr>
              <a:t>	</a:t>
            </a:r>
            <a:r>
              <a:rPr lang="cs-CZ" sz="2400" b="1" dirty="0" smtClean="0">
                <a:solidFill>
                  <a:schemeClr val="bg1"/>
                </a:solidFill>
              </a:rPr>
              <a:t>   - 702     - 13,4 </a:t>
            </a:r>
            <a:r>
              <a:rPr lang="cs-CZ" sz="2400" b="1" dirty="0">
                <a:solidFill>
                  <a:schemeClr val="bg1"/>
                </a:solidFill>
              </a:rPr>
              <a:t>% </a:t>
            </a:r>
          </a:p>
        </p:txBody>
      </p:sp>
      <p:sp>
        <p:nvSpPr>
          <p:cNvPr id="36" name="Obdélník 35"/>
          <p:cNvSpPr/>
          <p:nvPr/>
        </p:nvSpPr>
        <p:spPr>
          <a:xfrm>
            <a:off x="2846" y="5354318"/>
            <a:ext cx="91478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2400" b="1" dirty="0" smtClean="0">
                <a:solidFill>
                  <a:schemeClr val="bg1"/>
                </a:solidFill>
              </a:rPr>
              <a:t>     Hospodářské </a:t>
            </a:r>
            <a:r>
              <a:rPr lang="cs-CZ" sz="2400" b="1" dirty="0" err="1">
                <a:solidFill>
                  <a:schemeClr val="bg1"/>
                </a:solidFill>
              </a:rPr>
              <a:t>tr</a:t>
            </a:r>
            <a:r>
              <a:rPr lang="cs-CZ" sz="2400" b="1" dirty="0">
                <a:solidFill>
                  <a:schemeClr val="bg1"/>
                </a:solidFill>
              </a:rPr>
              <a:t>. činy:	</a:t>
            </a:r>
            <a:r>
              <a:rPr lang="cs-CZ" sz="2400" b="1" dirty="0" smtClean="0">
                <a:solidFill>
                  <a:schemeClr val="bg1"/>
                </a:solidFill>
              </a:rPr>
              <a:t>          6 382</a:t>
            </a:r>
            <a:r>
              <a:rPr lang="cs-CZ" sz="2400" b="1" dirty="0">
                <a:solidFill>
                  <a:schemeClr val="bg1"/>
                </a:solidFill>
              </a:rPr>
              <a:t>	</a:t>
            </a:r>
            <a:r>
              <a:rPr lang="cs-CZ" sz="2400" b="1" dirty="0" smtClean="0">
                <a:solidFill>
                  <a:schemeClr val="bg1"/>
                </a:solidFill>
              </a:rPr>
              <a:t>   - 1 206  - 15,9 </a:t>
            </a:r>
            <a:r>
              <a:rPr lang="cs-CZ" sz="2400" b="1" dirty="0">
                <a:solidFill>
                  <a:schemeClr val="bg1"/>
                </a:solidFill>
              </a:rPr>
              <a:t>% </a:t>
            </a:r>
          </a:p>
        </p:txBody>
      </p:sp>
      <p:cxnSp>
        <p:nvCxnSpPr>
          <p:cNvPr id="37" name="Přímá spojnice 36"/>
          <p:cNvCxnSpPr/>
          <p:nvPr/>
        </p:nvCxnSpPr>
        <p:spPr>
          <a:xfrm>
            <a:off x="18354" y="3173679"/>
            <a:ext cx="9115317" cy="0"/>
          </a:xfrm>
          <a:prstGeom prst="line">
            <a:avLst/>
          </a:prstGeom>
          <a:ln w="38100" cap="rnd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/>
          <p:nvPr/>
        </p:nvCxnSpPr>
        <p:spPr>
          <a:xfrm>
            <a:off x="-7093" y="3861048"/>
            <a:ext cx="9122718" cy="0"/>
          </a:xfrm>
          <a:prstGeom prst="line">
            <a:avLst/>
          </a:prstGeom>
          <a:ln w="38100" cap="rnd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39"/>
          <p:cNvCxnSpPr/>
          <p:nvPr/>
        </p:nvCxnSpPr>
        <p:spPr>
          <a:xfrm>
            <a:off x="0" y="4509120"/>
            <a:ext cx="9122718" cy="0"/>
          </a:xfrm>
          <a:prstGeom prst="line">
            <a:avLst/>
          </a:prstGeom>
          <a:ln w="38100" cap="rnd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40"/>
          <p:cNvCxnSpPr/>
          <p:nvPr/>
        </p:nvCxnSpPr>
        <p:spPr>
          <a:xfrm>
            <a:off x="6935" y="5229200"/>
            <a:ext cx="9122718" cy="0"/>
          </a:xfrm>
          <a:prstGeom prst="line">
            <a:avLst/>
          </a:prstGeom>
          <a:ln w="38100" cap="rnd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bdélník 17"/>
          <p:cNvSpPr/>
          <p:nvPr/>
        </p:nvSpPr>
        <p:spPr>
          <a:xfrm>
            <a:off x="-29695" y="4652710"/>
            <a:ext cx="9122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2400" b="1" dirty="0" smtClean="0">
                <a:solidFill>
                  <a:schemeClr val="bg1"/>
                </a:solidFill>
              </a:rPr>
              <a:t>     Zbývající </a:t>
            </a:r>
            <a:r>
              <a:rPr lang="cs-CZ" sz="2400" b="1" dirty="0">
                <a:solidFill>
                  <a:schemeClr val="bg1"/>
                </a:solidFill>
              </a:rPr>
              <a:t>kriminalita:	</a:t>
            </a:r>
            <a:r>
              <a:rPr lang="cs-CZ" sz="2400" b="1" dirty="0" smtClean="0">
                <a:solidFill>
                  <a:schemeClr val="bg1"/>
                </a:solidFill>
              </a:rPr>
              <a:t>          2 478</a:t>
            </a:r>
            <a:r>
              <a:rPr lang="cs-CZ" sz="2400" b="1" dirty="0">
                <a:solidFill>
                  <a:schemeClr val="bg1"/>
                </a:solidFill>
              </a:rPr>
              <a:t>	</a:t>
            </a:r>
            <a:r>
              <a:rPr lang="cs-CZ" sz="2400" b="1" dirty="0" smtClean="0">
                <a:solidFill>
                  <a:schemeClr val="bg1"/>
                </a:solidFill>
              </a:rPr>
              <a:t>   - 471     - 16,0 </a:t>
            </a:r>
            <a:r>
              <a:rPr lang="cs-CZ" sz="2400" b="1" dirty="0">
                <a:solidFill>
                  <a:schemeClr val="bg1"/>
                </a:solidFill>
              </a:rPr>
              <a:t>% </a:t>
            </a:r>
          </a:p>
        </p:txBody>
      </p:sp>
      <p:cxnSp>
        <p:nvCxnSpPr>
          <p:cNvPr id="19" name="Přímá spojnice 18"/>
          <p:cNvCxnSpPr/>
          <p:nvPr/>
        </p:nvCxnSpPr>
        <p:spPr>
          <a:xfrm flipV="1">
            <a:off x="53822" y="5940091"/>
            <a:ext cx="9115317" cy="1"/>
          </a:xfrm>
          <a:prstGeom prst="line">
            <a:avLst/>
          </a:prstGeom>
          <a:ln w="38100" cap="rnd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Šipka dolů 19"/>
          <p:cNvSpPr/>
          <p:nvPr/>
        </p:nvSpPr>
        <p:spPr>
          <a:xfrm>
            <a:off x="8358214" y="1342925"/>
            <a:ext cx="357188" cy="428625"/>
          </a:xfrm>
          <a:prstGeom prst="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1" name="Šipka dolů 20"/>
          <p:cNvSpPr/>
          <p:nvPr/>
        </p:nvSpPr>
        <p:spPr>
          <a:xfrm>
            <a:off x="8358214" y="1992268"/>
            <a:ext cx="357188" cy="428625"/>
          </a:xfrm>
          <a:prstGeom prst="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2" name="Šipka dolů 21"/>
          <p:cNvSpPr/>
          <p:nvPr/>
        </p:nvSpPr>
        <p:spPr>
          <a:xfrm>
            <a:off x="8358214" y="2591835"/>
            <a:ext cx="357188" cy="428625"/>
          </a:xfrm>
          <a:prstGeom prst="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3" name="Šipka dolů 22"/>
          <p:cNvSpPr/>
          <p:nvPr/>
        </p:nvSpPr>
        <p:spPr>
          <a:xfrm>
            <a:off x="8358214" y="3285653"/>
            <a:ext cx="357188" cy="428625"/>
          </a:xfrm>
          <a:prstGeom prst="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4" name="Šipka dolů 23"/>
          <p:cNvSpPr/>
          <p:nvPr/>
        </p:nvSpPr>
        <p:spPr>
          <a:xfrm>
            <a:off x="8358214" y="4626038"/>
            <a:ext cx="357188" cy="428625"/>
          </a:xfrm>
          <a:prstGeom prst="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9" name="Šipka dolů 28"/>
          <p:cNvSpPr/>
          <p:nvPr/>
        </p:nvSpPr>
        <p:spPr>
          <a:xfrm>
            <a:off x="8358214" y="5354296"/>
            <a:ext cx="357188" cy="428625"/>
          </a:xfrm>
          <a:prstGeom prst="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0" name="Šipka dolů 29"/>
          <p:cNvSpPr/>
          <p:nvPr/>
        </p:nvSpPr>
        <p:spPr>
          <a:xfrm>
            <a:off x="8358214" y="3954079"/>
            <a:ext cx="357188" cy="428625"/>
          </a:xfrm>
          <a:prstGeom prst="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5" name="Obdélník 24"/>
          <p:cNvSpPr/>
          <p:nvPr/>
        </p:nvSpPr>
        <p:spPr>
          <a:xfrm>
            <a:off x="6935" y="6083189"/>
            <a:ext cx="91478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2400" b="1" dirty="0" smtClean="0">
                <a:solidFill>
                  <a:schemeClr val="bg1"/>
                </a:solidFill>
              </a:rPr>
              <a:t>     Ostatní majetkové </a:t>
            </a:r>
            <a:r>
              <a:rPr lang="cs-CZ" sz="2400" b="1" dirty="0" err="1" smtClean="0">
                <a:solidFill>
                  <a:schemeClr val="bg1"/>
                </a:solidFill>
              </a:rPr>
              <a:t>tr</a:t>
            </a:r>
            <a:r>
              <a:rPr lang="cs-CZ" sz="2400" b="1" dirty="0" smtClean="0">
                <a:solidFill>
                  <a:schemeClr val="bg1"/>
                </a:solidFill>
              </a:rPr>
              <a:t>. činy:</a:t>
            </a:r>
            <a:r>
              <a:rPr lang="cs-CZ" sz="2400" b="1" dirty="0">
                <a:solidFill>
                  <a:schemeClr val="bg1"/>
                </a:solidFill>
              </a:rPr>
              <a:t>	</a:t>
            </a:r>
            <a:r>
              <a:rPr lang="cs-CZ" sz="2400" b="1" dirty="0" smtClean="0">
                <a:solidFill>
                  <a:schemeClr val="bg1"/>
                </a:solidFill>
              </a:rPr>
              <a:t>4863</a:t>
            </a:r>
            <a:r>
              <a:rPr lang="cs-CZ" sz="2400" b="1" dirty="0">
                <a:solidFill>
                  <a:schemeClr val="bg1"/>
                </a:solidFill>
              </a:rPr>
              <a:t>	</a:t>
            </a:r>
            <a:r>
              <a:rPr lang="cs-CZ" sz="2400" b="1" dirty="0" smtClean="0">
                <a:solidFill>
                  <a:schemeClr val="bg1"/>
                </a:solidFill>
              </a:rPr>
              <a:t>   - 82       - 1,7 </a:t>
            </a:r>
            <a:r>
              <a:rPr lang="cs-CZ" sz="2400" b="1" dirty="0">
                <a:solidFill>
                  <a:schemeClr val="bg1"/>
                </a:solidFill>
              </a:rPr>
              <a:t>% </a:t>
            </a:r>
          </a:p>
        </p:txBody>
      </p:sp>
      <p:cxnSp>
        <p:nvCxnSpPr>
          <p:cNvPr id="26" name="Přímá spojnice 25"/>
          <p:cNvCxnSpPr/>
          <p:nvPr/>
        </p:nvCxnSpPr>
        <p:spPr>
          <a:xfrm flipV="1">
            <a:off x="26416" y="6568515"/>
            <a:ext cx="9115317" cy="1"/>
          </a:xfrm>
          <a:prstGeom prst="line">
            <a:avLst/>
          </a:prstGeom>
          <a:ln w="38100" cap="rnd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Šipka dolů 30"/>
          <p:cNvSpPr/>
          <p:nvPr/>
        </p:nvSpPr>
        <p:spPr>
          <a:xfrm>
            <a:off x="8358214" y="6031120"/>
            <a:ext cx="357188" cy="428625"/>
          </a:xfrm>
          <a:prstGeom prst="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809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000"/>
                            </p:stCondLst>
                            <p:childTnLst>
                              <p:par>
                                <p:cTn id="7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30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40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6" grpId="0"/>
      <p:bldP spid="18" grpId="0"/>
      <p:bldP spid="20" grpId="0" animBg="1"/>
      <p:bldP spid="21" grpId="0" animBg="1"/>
      <p:bldP spid="22" grpId="0" animBg="1"/>
      <p:bldP spid="23" grpId="0" animBg="1"/>
      <p:bldP spid="24" grpId="0" animBg="1"/>
      <p:bldP spid="29" grpId="0" animBg="1"/>
      <p:bldP spid="30" grpId="0" animBg="1"/>
      <p:bldP spid="25" grpId="0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000">
              <a:schemeClr val="tx2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Bez názvu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2976" cy="125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cs-C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Násilná kriminalita - v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ývoj</a:t>
            </a:r>
            <a:endParaRPr lang="cs-CZ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letech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až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cs-C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4" name="Obrázek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422" y="5788906"/>
            <a:ext cx="9144000" cy="1080000"/>
          </a:xfrm>
          <a:prstGeom prst="rect">
            <a:avLst/>
          </a:prstGeom>
        </p:spPr>
      </p:pic>
      <p:pic>
        <p:nvPicPr>
          <p:cNvPr id="7" name="Obrázek 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66922"/>
            <a:ext cx="9144000" cy="44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98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000">
              <a:schemeClr val="tx2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Bez názvu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2976" cy="125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0" y="260648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cs-C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raždy</a:t>
            </a:r>
            <a:r>
              <a:rPr lang="cs-C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vývoj 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letech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až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cs-C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3297" y="5778000"/>
            <a:ext cx="9144000" cy="1080000"/>
          </a:xfrm>
          <a:prstGeom prst="rect">
            <a:avLst/>
          </a:prstGeom>
        </p:spPr>
      </p:pic>
      <p:pic>
        <p:nvPicPr>
          <p:cNvPr id="7" name="Obrázek 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3297" y="1253187"/>
            <a:ext cx="9144000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52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000">
              <a:schemeClr val="tx2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Bez názvu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2976" cy="125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0" y="26064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cs-C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Loupeže </a:t>
            </a: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vývoj 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letech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až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cs-C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78000"/>
            <a:ext cx="9144000" cy="1080000"/>
          </a:xfrm>
          <a:prstGeom prst="rect">
            <a:avLst/>
          </a:prstGeom>
        </p:spPr>
      </p:pic>
      <p:pic>
        <p:nvPicPr>
          <p:cNvPr id="6" name="Obrázek 5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55400"/>
            <a:ext cx="9144000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29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000">
              <a:schemeClr val="tx2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Bez názvu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2976" cy="125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cs-C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Mravnostní kriminalita</a:t>
            </a: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cs-C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vývoj 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letech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až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14000"/>
            <a:ext cx="9144000" cy="1044000"/>
          </a:xfrm>
          <a:prstGeom prst="rect">
            <a:avLst/>
          </a:prstGeom>
        </p:spPr>
      </p:pic>
      <p:pic>
        <p:nvPicPr>
          <p:cNvPr id="11" name="Obrázek 10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-14630" y="1260882"/>
            <a:ext cx="9158630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76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000">
              <a:schemeClr val="tx2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Bez názvu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2976" cy="125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23015" y="26064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cs-C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Znásilnění </a:t>
            </a: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vývoj 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letech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až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78000"/>
            <a:ext cx="9144000" cy="1080000"/>
          </a:xfrm>
          <a:prstGeom prst="rect">
            <a:avLst/>
          </a:prstGeom>
        </p:spPr>
      </p:pic>
      <p:pic>
        <p:nvPicPr>
          <p:cNvPr id="9" name="Obrázek 8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-4356" y="1255400"/>
            <a:ext cx="9144000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4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000">
              <a:schemeClr val="tx2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Bez názvu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2976" cy="125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cs-C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Krádeže vloupáním</a:t>
            </a: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cs-C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výv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oj</a:t>
            </a:r>
            <a:r>
              <a:rPr lang="cs-C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letech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až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cs-C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78000"/>
            <a:ext cx="9144000" cy="1080000"/>
          </a:xfrm>
          <a:prstGeom prst="rect">
            <a:avLst/>
          </a:prstGeom>
        </p:spPr>
      </p:pic>
      <p:pic>
        <p:nvPicPr>
          <p:cNvPr id="7" name="Obrázek 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55400"/>
            <a:ext cx="9144000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8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000">
              <a:schemeClr val="tx2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Bez názvu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2976" cy="125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0" y="0"/>
            <a:ext cx="9144000" cy="115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pl-PL" sz="3200" b="1" dirty="0">
                <a:solidFill>
                  <a:schemeClr val="bg1"/>
                </a:solidFill>
              </a:rPr>
              <a:t>Krádeže vloupáním do bytů</a:t>
            </a:r>
          </a:p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pl-PL" sz="3200" b="1" dirty="0">
                <a:solidFill>
                  <a:schemeClr val="bg1"/>
                </a:solidFill>
              </a:rPr>
              <a:t>- vývoj v letech </a:t>
            </a:r>
            <a:r>
              <a:rPr lang="pl-PL" sz="3200" b="1" dirty="0" smtClean="0">
                <a:solidFill>
                  <a:schemeClr val="bg1"/>
                </a:solidFill>
              </a:rPr>
              <a:t>2013 </a:t>
            </a:r>
            <a:r>
              <a:rPr lang="pl-PL" sz="3200" b="1" dirty="0">
                <a:solidFill>
                  <a:schemeClr val="bg1"/>
                </a:solidFill>
              </a:rPr>
              <a:t>- </a:t>
            </a:r>
            <a:r>
              <a:rPr lang="pl-PL" sz="3200" b="1" dirty="0" smtClean="0">
                <a:solidFill>
                  <a:schemeClr val="bg1"/>
                </a:solidFill>
              </a:rPr>
              <a:t>2017</a:t>
            </a:r>
            <a:endParaRPr lang="cs-CZ" sz="3200" dirty="0">
              <a:solidFill>
                <a:schemeClr val="bg1"/>
              </a:solidFill>
            </a:endParaRPr>
          </a:p>
        </p:txBody>
      </p:sp>
      <p:pic>
        <p:nvPicPr>
          <p:cNvPr id="4" name="Obrázek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5805263"/>
            <a:ext cx="9144000" cy="1080000"/>
          </a:xfrm>
          <a:prstGeom prst="rect">
            <a:avLst/>
          </a:prstGeom>
        </p:spPr>
      </p:pic>
      <p:pic>
        <p:nvPicPr>
          <p:cNvPr id="7" name="Obrázek 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75629"/>
            <a:ext cx="9143996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73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000">
              <a:schemeClr val="tx2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Bez názvu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2976" cy="125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0" y="0"/>
            <a:ext cx="9144000" cy="115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pl-PL" sz="3200" b="1" dirty="0" smtClean="0">
                <a:solidFill>
                  <a:schemeClr val="bg1"/>
                </a:solidFill>
              </a:rPr>
              <a:t>       Krádeže </a:t>
            </a:r>
            <a:r>
              <a:rPr lang="pl-PL" sz="3200" b="1" dirty="0">
                <a:solidFill>
                  <a:schemeClr val="bg1"/>
                </a:solidFill>
              </a:rPr>
              <a:t>vloupáním do rodinných</a:t>
            </a:r>
          </a:p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pl-PL" sz="3200" b="1" dirty="0">
                <a:solidFill>
                  <a:schemeClr val="bg1"/>
                </a:solidFill>
              </a:rPr>
              <a:t>      domů - vývoj v letech </a:t>
            </a:r>
            <a:r>
              <a:rPr lang="pl-PL" sz="3200" b="1" dirty="0" smtClean="0">
                <a:solidFill>
                  <a:schemeClr val="bg1"/>
                </a:solidFill>
              </a:rPr>
              <a:t>2013 </a:t>
            </a:r>
            <a:r>
              <a:rPr lang="pl-PL" sz="3200" b="1" dirty="0">
                <a:solidFill>
                  <a:schemeClr val="bg1"/>
                </a:solidFill>
              </a:rPr>
              <a:t>- </a:t>
            </a:r>
            <a:r>
              <a:rPr lang="pl-PL" sz="3200" b="1" dirty="0" smtClean="0">
                <a:solidFill>
                  <a:schemeClr val="bg1"/>
                </a:solidFill>
              </a:rPr>
              <a:t>2017</a:t>
            </a:r>
            <a:endParaRPr lang="cs-CZ" sz="3200" dirty="0">
              <a:solidFill>
                <a:schemeClr val="bg1"/>
              </a:solidFill>
            </a:endParaRPr>
          </a:p>
        </p:txBody>
      </p:sp>
      <p:pic>
        <p:nvPicPr>
          <p:cNvPr id="4" name="Obrázek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78000"/>
            <a:ext cx="9144000" cy="1080000"/>
          </a:xfrm>
          <a:prstGeom prst="rect">
            <a:avLst/>
          </a:prstGeom>
        </p:spPr>
      </p:pic>
      <p:pic>
        <p:nvPicPr>
          <p:cNvPr id="7" name="Obrázek 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71246"/>
            <a:ext cx="9144000" cy="44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22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000">
              <a:schemeClr val="tx2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Bez názvu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2976" cy="125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Vývoj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zjištěné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trestné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činnosti</a:t>
            </a:r>
            <a:r>
              <a:rPr lang="cs-C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letech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</a:t>
            </a:r>
            <a:r>
              <a:rPr lang="cs-C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až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cs-C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5400"/>
            <a:ext cx="9144000" cy="559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27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000">
              <a:schemeClr val="tx2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Bez názvu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2976" cy="125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0" y="0"/>
            <a:ext cx="9144000" cy="176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pl-PL" sz="3200" b="1" dirty="0" smtClean="0">
                <a:solidFill>
                  <a:schemeClr val="bg1"/>
                </a:solidFill>
              </a:rPr>
              <a:t>        Krádeže </a:t>
            </a:r>
            <a:r>
              <a:rPr lang="pl-PL" sz="3200" b="1" dirty="0">
                <a:solidFill>
                  <a:schemeClr val="bg1"/>
                </a:solidFill>
              </a:rPr>
              <a:t>vloupáním do ostatních</a:t>
            </a:r>
          </a:p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pl-PL" sz="3200" b="1" dirty="0">
                <a:solidFill>
                  <a:schemeClr val="bg1"/>
                </a:solidFill>
              </a:rPr>
              <a:t>           objektů - vývoj v letech </a:t>
            </a:r>
            <a:r>
              <a:rPr lang="pl-PL" sz="3200" b="1" dirty="0" smtClean="0">
                <a:solidFill>
                  <a:schemeClr val="bg1"/>
                </a:solidFill>
              </a:rPr>
              <a:t>2013 </a:t>
            </a:r>
            <a:r>
              <a:rPr lang="pl-PL" sz="3200" b="1" dirty="0">
                <a:solidFill>
                  <a:schemeClr val="bg1"/>
                </a:solidFill>
              </a:rPr>
              <a:t>– </a:t>
            </a:r>
            <a:r>
              <a:rPr lang="pl-PL" sz="3200" b="1" dirty="0" smtClean="0">
                <a:solidFill>
                  <a:schemeClr val="bg1"/>
                </a:solidFill>
              </a:rPr>
              <a:t>2017</a:t>
            </a:r>
          </a:p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endParaRPr lang="pl-PL" sz="3200" b="1" dirty="0">
              <a:solidFill>
                <a:schemeClr val="bg1"/>
              </a:solidFill>
            </a:endParaRPr>
          </a:p>
        </p:txBody>
      </p:sp>
      <p:pic>
        <p:nvPicPr>
          <p:cNvPr id="4" name="Obrázek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95891"/>
            <a:ext cx="9144000" cy="1080000"/>
          </a:xfrm>
          <a:prstGeom prst="rect">
            <a:avLst/>
          </a:prstGeom>
        </p:spPr>
      </p:pic>
      <p:pic>
        <p:nvPicPr>
          <p:cNvPr id="7" name="Obrázek 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71246"/>
            <a:ext cx="9144000" cy="44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11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000">
              <a:schemeClr val="tx2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Bez názvu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2976" cy="125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0" y="0"/>
            <a:ext cx="9144000" cy="176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pl-PL" sz="3200" b="1" dirty="0">
                <a:solidFill>
                  <a:schemeClr val="bg1"/>
                </a:solidFill>
              </a:rPr>
              <a:t>Krádeže prosté - vývoj </a:t>
            </a:r>
          </a:p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pl-PL" sz="3200" b="1" dirty="0">
                <a:solidFill>
                  <a:schemeClr val="bg1"/>
                </a:solidFill>
              </a:rPr>
              <a:t>v letech </a:t>
            </a:r>
            <a:r>
              <a:rPr lang="pl-PL" sz="3200" b="1" dirty="0" smtClean="0">
                <a:solidFill>
                  <a:schemeClr val="bg1"/>
                </a:solidFill>
              </a:rPr>
              <a:t>2013 – 2017</a:t>
            </a:r>
          </a:p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endParaRPr lang="cs-CZ" sz="3200" dirty="0">
              <a:solidFill>
                <a:schemeClr val="bg1"/>
              </a:solidFill>
            </a:endParaRPr>
          </a:p>
        </p:txBody>
      </p:sp>
      <p:pic>
        <p:nvPicPr>
          <p:cNvPr id="4" name="Obrázek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09204"/>
            <a:ext cx="9144000" cy="1080000"/>
          </a:xfrm>
          <a:prstGeom prst="rect">
            <a:avLst/>
          </a:prstGeom>
        </p:spPr>
      </p:pic>
      <p:pic>
        <p:nvPicPr>
          <p:cNvPr id="7" name="Obrázek 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87051"/>
            <a:ext cx="9144000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00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000">
              <a:schemeClr val="tx2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Bez názvu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2976" cy="125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0" y="0"/>
            <a:ext cx="9144000" cy="115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pl-PL" sz="3200" b="1" dirty="0">
                <a:solidFill>
                  <a:schemeClr val="bg1"/>
                </a:solidFill>
              </a:rPr>
              <a:t>Kapesní krádeže - vývoj </a:t>
            </a:r>
          </a:p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pl-PL" sz="3200" b="1" dirty="0">
                <a:solidFill>
                  <a:schemeClr val="bg1"/>
                </a:solidFill>
              </a:rPr>
              <a:t>v letech 1991 - </a:t>
            </a:r>
            <a:r>
              <a:rPr lang="pl-PL" sz="3200" b="1" dirty="0" smtClean="0">
                <a:solidFill>
                  <a:schemeClr val="bg1"/>
                </a:solidFill>
              </a:rPr>
              <a:t>2017</a:t>
            </a:r>
            <a:endParaRPr lang="cs-CZ" sz="3200" dirty="0">
              <a:solidFill>
                <a:schemeClr val="bg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255400"/>
            <a:ext cx="9144000" cy="560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49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000">
              <a:schemeClr val="tx2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Bez názvu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2976" cy="125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0" y="0"/>
            <a:ext cx="9144000" cy="115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pl-PL" sz="3200" b="1" dirty="0">
                <a:solidFill>
                  <a:schemeClr val="bg1"/>
                </a:solidFill>
              </a:rPr>
              <a:t>Kapesní krádeže vývoj </a:t>
            </a:r>
            <a:endParaRPr lang="pl-PL" sz="3200" b="1" dirty="0" smtClean="0">
              <a:solidFill>
                <a:schemeClr val="bg1"/>
              </a:solidFill>
            </a:endParaRPr>
          </a:p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pl-PL" sz="3200" b="1" dirty="0" smtClean="0">
                <a:solidFill>
                  <a:schemeClr val="bg1"/>
                </a:solidFill>
              </a:rPr>
              <a:t>- </a:t>
            </a:r>
            <a:r>
              <a:rPr lang="pl-PL" sz="3200" b="1" dirty="0">
                <a:solidFill>
                  <a:schemeClr val="bg1"/>
                </a:solidFill>
              </a:rPr>
              <a:t>v letech </a:t>
            </a:r>
            <a:r>
              <a:rPr lang="pl-PL" sz="3200" b="1" dirty="0" smtClean="0">
                <a:solidFill>
                  <a:schemeClr val="bg1"/>
                </a:solidFill>
              </a:rPr>
              <a:t>2008 </a:t>
            </a:r>
            <a:r>
              <a:rPr lang="pl-PL" sz="3200" b="1" dirty="0">
                <a:solidFill>
                  <a:schemeClr val="bg1"/>
                </a:solidFill>
              </a:rPr>
              <a:t>- </a:t>
            </a:r>
            <a:r>
              <a:rPr lang="pl-PL" sz="3200" b="1" dirty="0" smtClean="0">
                <a:solidFill>
                  <a:schemeClr val="bg1"/>
                </a:solidFill>
              </a:rPr>
              <a:t>2017</a:t>
            </a:r>
            <a:endParaRPr lang="cs-CZ" sz="3200" dirty="0">
              <a:solidFill>
                <a:schemeClr val="bg1"/>
              </a:solidFill>
            </a:endParaRPr>
          </a:p>
        </p:txBody>
      </p:sp>
      <p:pic>
        <p:nvPicPr>
          <p:cNvPr id="4" name="Obrázek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09543"/>
            <a:ext cx="9144000" cy="1080000"/>
          </a:xfrm>
          <a:prstGeom prst="rect">
            <a:avLst/>
          </a:prstGeom>
        </p:spPr>
      </p:pic>
      <p:pic>
        <p:nvPicPr>
          <p:cNvPr id="7" name="Obrázek 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285786"/>
            <a:ext cx="9144000" cy="44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30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000">
              <a:schemeClr val="tx2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Bez názvu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2976" cy="125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0" y="0"/>
            <a:ext cx="9144000" cy="115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pl-PL" sz="3200" b="1" dirty="0">
                <a:solidFill>
                  <a:schemeClr val="bg1"/>
                </a:solidFill>
              </a:rPr>
              <a:t>Krádeže na osobách - vývoj </a:t>
            </a:r>
          </a:p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pl-PL" sz="3200" b="1" dirty="0">
                <a:solidFill>
                  <a:schemeClr val="bg1"/>
                </a:solidFill>
              </a:rPr>
              <a:t>v letech </a:t>
            </a:r>
            <a:r>
              <a:rPr lang="pl-PL" sz="3200" b="1" dirty="0" smtClean="0">
                <a:solidFill>
                  <a:schemeClr val="bg1"/>
                </a:solidFill>
              </a:rPr>
              <a:t>2013 </a:t>
            </a:r>
            <a:r>
              <a:rPr lang="pl-PL" sz="3200" b="1" dirty="0">
                <a:solidFill>
                  <a:schemeClr val="bg1"/>
                </a:solidFill>
              </a:rPr>
              <a:t>- </a:t>
            </a:r>
            <a:r>
              <a:rPr lang="pl-PL" sz="3200" b="1" dirty="0" smtClean="0">
                <a:solidFill>
                  <a:schemeClr val="bg1"/>
                </a:solidFill>
              </a:rPr>
              <a:t>2017</a:t>
            </a:r>
            <a:endParaRPr lang="cs-CZ" sz="3200" dirty="0">
              <a:solidFill>
                <a:schemeClr val="bg1"/>
              </a:solidFill>
            </a:endParaRPr>
          </a:p>
        </p:txBody>
      </p:sp>
      <p:pic>
        <p:nvPicPr>
          <p:cNvPr id="4" name="Obrázek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95891"/>
            <a:ext cx="9144000" cy="1080000"/>
          </a:xfrm>
          <a:prstGeom prst="rect">
            <a:avLst/>
          </a:prstGeom>
        </p:spPr>
      </p:pic>
      <p:pic>
        <p:nvPicPr>
          <p:cNvPr id="7" name="Obrázek 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55398"/>
            <a:ext cx="9144000" cy="44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47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000">
              <a:schemeClr val="tx2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Bez názvu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2976" cy="125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0" y="0"/>
            <a:ext cx="9144000" cy="115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pl-PL" sz="3200" b="1" dirty="0" smtClean="0">
                <a:solidFill>
                  <a:schemeClr val="bg1"/>
                </a:solidFill>
              </a:rPr>
              <a:t>     Krádeže </a:t>
            </a:r>
            <a:r>
              <a:rPr lang="pl-PL" sz="3200" b="1" dirty="0">
                <a:solidFill>
                  <a:schemeClr val="bg1"/>
                </a:solidFill>
              </a:rPr>
              <a:t>motorových vozidel</a:t>
            </a:r>
          </a:p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pl-PL" sz="3200" b="1" dirty="0">
                <a:solidFill>
                  <a:schemeClr val="bg1"/>
                </a:solidFill>
              </a:rPr>
              <a:t>     - vývoj v letech </a:t>
            </a:r>
            <a:r>
              <a:rPr lang="pl-PL" sz="3200" b="1" dirty="0" smtClean="0">
                <a:solidFill>
                  <a:schemeClr val="bg1"/>
                </a:solidFill>
              </a:rPr>
              <a:t>2013 </a:t>
            </a:r>
            <a:r>
              <a:rPr lang="pl-PL" sz="3200" b="1" dirty="0">
                <a:solidFill>
                  <a:schemeClr val="bg1"/>
                </a:solidFill>
              </a:rPr>
              <a:t>- </a:t>
            </a:r>
            <a:r>
              <a:rPr lang="pl-PL" sz="3200" b="1" dirty="0" smtClean="0">
                <a:solidFill>
                  <a:schemeClr val="bg1"/>
                </a:solidFill>
              </a:rPr>
              <a:t>2017</a:t>
            </a:r>
            <a:endParaRPr lang="cs-CZ" sz="3200" dirty="0">
              <a:solidFill>
                <a:schemeClr val="bg1"/>
              </a:solidFill>
            </a:endParaRPr>
          </a:p>
        </p:txBody>
      </p:sp>
      <p:pic>
        <p:nvPicPr>
          <p:cNvPr id="4" name="Obrázek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5778000"/>
            <a:ext cx="9144004" cy="1080000"/>
          </a:xfrm>
          <a:prstGeom prst="rect">
            <a:avLst/>
          </a:prstGeom>
        </p:spPr>
      </p:pic>
      <p:pic>
        <p:nvPicPr>
          <p:cNvPr id="6" name="Obrázek 5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55400"/>
            <a:ext cx="9144000" cy="44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6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000">
              <a:schemeClr val="tx2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Bez názvu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2976" cy="125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0" y="0"/>
            <a:ext cx="9144000" cy="115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pl-PL" sz="3200" b="1" dirty="0">
                <a:solidFill>
                  <a:schemeClr val="bg1"/>
                </a:solidFill>
              </a:rPr>
              <a:t>Krádeže věcí z motorových vozidel</a:t>
            </a:r>
          </a:p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pl-PL" sz="3200" b="1" dirty="0">
                <a:solidFill>
                  <a:schemeClr val="bg1"/>
                </a:solidFill>
              </a:rPr>
              <a:t>        - vývoj v letech </a:t>
            </a:r>
            <a:r>
              <a:rPr lang="pl-PL" sz="3200" b="1" dirty="0" smtClean="0">
                <a:solidFill>
                  <a:schemeClr val="bg1"/>
                </a:solidFill>
              </a:rPr>
              <a:t>2013 </a:t>
            </a:r>
            <a:r>
              <a:rPr lang="pl-PL" sz="3200" b="1" dirty="0">
                <a:solidFill>
                  <a:schemeClr val="bg1"/>
                </a:solidFill>
              </a:rPr>
              <a:t>- </a:t>
            </a:r>
            <a:r>
              <a:rPr lang="pl-PL" sz="3200" b="1" dirty="0" smtClean="0">
                <a:solidFill>
                  <a:schemeClr val="bg1"/>
                </a:solidFill>
              </a:rPr>
              <a:t>2017</a:t>
            </a:r>
            <a:endParaRPr lang="cs-CZ" sz="3200" dirty="0">
              <a:solidFill>
                <a:schemeClr val="bg1"/>
              </a:solidFill>
            </a:endParaRPr>
          </a:p>
        </p:txBody>
      </p:sp>
      <p:pic>
        <p:nvPicPr>
          <p:cNvPr id="6" name="Obrázek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9316"/>
            <a:ext cx="9144000" cy="4464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67232"/>
            <a:ext cx="9144000" cy="109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34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000">
              <a:schemeClr val="tx2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Bez názvu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2976" cy="125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0" y="0"/>
            <a:ext cx="9252520" cy="115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pl-PL" sz="3200" b="1" dirty="0" smtClean="0">
                <a:solidFill>
                  <a:schemeClr val="bg1"/>
                </a:solidFill>
              </a:rPr>
              <a:t>         Krádeže </a:t>
            </a:r>
            <a:r>
              <a:rPr lang="pl-PL" sz="3200" b="1" dirty="0">
                <a:solidFill>
                  <a:schemeClr val="bg1"/>
                </a:solidFill>
              </a:rPr>
              <a:t>součástek z motorových vozidel</a:t>
            </a:r>
          </a:p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pl-PL" sz="3200" b="1" dirty="0">
                <a:solidFill>
                  <a:schemeClr val="bg1"/>
                </a:solidFill>
              </a:rPr>
              <a:t>      - vývoj v letech </a:t>
            </a:r>
            <a:r>
              <a:rPr lang="pl-PL" sz="3200" b="1" dirty="0" smtClean="0">
                <a:solidFill>
                  <a:schemeClr val="bg1"/>
                </a:solidFill>
              </a:rPr>
              <a:t>2013 </a:t>
            </a:r>
            <a:r>
              <a:rPr lang="pl-PL" sz="3200" b="1" dirty="0">
                <a:solidFill>
                  <a:schemeClr val="bg1"/>
                </a:solidFill>
              </a:rPr>
              <a:t>- </a:t>
            </a:r>
            <a:r>
              <a:rPr lang="pl-PL" sz="3200" b="1" dirty="0" smtClean="0">
                <a:solidFill>
                  <a:schemeClr val="bg1"/>
                </a:solidFill>
              </a:rPr>
              <a:t>2017</a:t>
            </a:r>
            <a:endParaRPr lang="cs-CZ" sz="3200" dirty="0">
              <a:solidFill>
                <a:schemeClr val="bg1"/>
              </a:solidFill>
            </a:endParaRPr>
          </a:p>
        </p:txBody>
      </p:sp>
      <p:pic>
        <p:nvPicPr>
          <p:cNvPr id="4" name="Obrázek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06165"/>
            <a:ext cx="9144000" cy="1080000"/>
          </a:xfrm>
          <a:prstGeom prst="rect">
            <a:avLst/>
          </a:prstGeom>
        </p:spPr>
      </p:pic>
      <p:pic>
        <p:nvPicPr>
          <p:cNvPr id="7" name="Obrázek 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60972"/>
            <a:ext cx="9144000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57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000">
              <a:schemeClr val="tx2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Bez názvu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2976" cy="125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0" y="0"/>
            <a:ext cx="9144000" cy="115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pl-PL" sz="3200" b="1" dirty="0">
                <a:solidFill>
                  <a:schemeClr val="bg1"/>
                </a:solidFill>
              </a:rPr>
              <a:t>Hospodářské trestné činy </a:t>
            </a:r>
          </a:p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pl-PL" sz="3200" b="1" dirty="0">
                <a:solidFill>
                  <a:schemeClr val="bg1"/>
                </a:solidFill>
              </a:rPr>
              <a:t>- vývoj v letech </a:t>
            </a:r>
            <a:r>
              <a:rPr lang="pl-PL" sz="3200" b="1" dirty="0" smtClean="0">
                <a:solidFill>
                  <a:schemeClr val="bg1"/>
                </a:solidFill>
              </a:rPr>
              <a:t>2013 </a:t>
            </a:r>
            <a:r>
              <a:rPr lang="pl-PL" sz="3200" b="1" dirty="0">
                <a:solidFill>
                  <a:schemeClr val="bg1"/>
                </a:solidFill>
              </a:rPr>
              <a:t>- </a:t>
            </a:r>
            <a:r>
              <a:rPr lang="pl-PL" sz="3200" b="1" dirty="0" smtClean="0">
                <a:solidFill>
                  <a:schemeClr val="bg1"/>
                </a:solidFill>
              </a:rPr>
              <a:t>2017</a:t>
            </a:r>
            <a:endParaRPr lang="cs-CZ" sz="3200" dirty="0">
              <a:solidFill>
                <a:schemeClr val="bg1"/>
              </a:solidFill>
            </a:endParaRPr>
          </a:p>
        </p:txBody>
      </p:sp>
      <p:pic>
        <p:nvPicPr>
          <p:cNvPr id="4" name="Obrázek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029" y="5778000"/>
            <a:ext cx="9144000" cy="1080000"/>
          </a:xfrm>
          <a:prstGeom prst="rect">
            <a:avLst/>
          </a:prstGeom>
        </p:spPr>
      </p:pic>
      <p:pic>
        <p:nvPicPr>
          <p:cNvPr id="7" name="Obrázek 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55400"/>
            <a:ext cx="9144000" cy="44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9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000">
              <a:schemeClr val="tx2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Bez názvu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2976" cy="125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0" y="26064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3200" b="1" dirty="0" smtClean="0">
                <a:solidFill>
                  <a:schemeClr val="bg1"/>
                </a:solidFill>
              </a:rPr>
              <a:t>          Podíl </a:t>
            </a:r>
            <a:r>
              <a:rPr lang="cs-CZ" sz="3200" b="1" dirty="0">
                <a:solidFill>
                  <a:schemeClr val="bg1"/>
                </a:solidFill>
              </a:rPr>
              <a:t>kriminality dle OŘP Praha I-IV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400"/>
            <a:ext cx="9143999" cy="560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2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000">
              <a:schemeClr val="tx2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Bez názvu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2976" cy="125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cs-C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údaje o kriminalitě</a:t>
            </a: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roce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</a:t>
            </a: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191683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2400" b="1" dirty="0">
                <a:solidFill>
                  <a:schemeClr val="bg1"/>
                </a:solidFill>
              </a:rPr>
              <a:t>Celkem zjištěné TČ v roce </a:t>
            </a:r>
            <a:r>
              <a:rPr lang="cs-CZ" sz="2400" b="1" dirty="0" smtClean="0">
                <a:solidFill>
                  <a:schemeClr val="bg1"/>
                </a:solidFill>
              </a:rPr>
              <a:t>2017</a:t>
            </a:r>
            <a:r>
              <a:rPr lang="cs-CZ" sz="2400" b="1" dirty="0">
                <a:solidFill>
                  <a:schemeClr val="bg1"/>
                </a:solidFill>
              </a:rPr>
              <a:t>	</a:t>
            </a:r>
            <a:r>
              <a:rPr lang="cs-CZ" sz="2400" b="1" dirty="0" smtClean="0">
                <a:solidFill>
                  <a:schemeClr val="bg1"/>
                </a:solidFill>
              </a:rPr>
              <a:t>	50 726 (-5 706,-10,1</a:t>
            </a:r>
            <a:r>
              <a:rPr lang="cs-CZ" sz="2400" b="1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cs-CZ" sz="2400" b="1" dirty="0">
                <a:solidFill>
                  <a:schemeClr val="bg1"/>
                </a:solidFill>
                <a:sym typeface="Symbol"/>
              </a:rPr>
              <a:t>%)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268457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2400" b="1" dirty="0">
                <a:solidFill>
                  <a:schemeClr val="bg1"/>
                </a:solidFill>
              </a:rPr>
              <a:t>Celkem objasněno v roce </a:t>
            </a:r>
            <a:r>
              <a:rPr lang="cs-CZ" sz="2400" b="1" dirty="0" smtClean="0">
                <a:solidFill>
                  <a:schemeClr val="bg1"/>
                </a:solidFill>
              </a:rPr>
              <a:t>2017</a:t>
            </a:r>
            <a:r>
              <a:rPr lang="cs-CZ" sz="2400" b="1" dirty="0">
                <a:solidFill>
                  <a:schemeClr val="bg1"/>
                </a:solidFill>
              </a:rPr>
              <a:t>	</a:t>
            </a:r>
            <a:r>
              <a:rPr lang="cs-CZ" sz="2400" b="1" dirty="0" smtClean="0">
                <a:solidFill>
                  <a:schemeClr val="bg1"/>
                </a:solidFill>
              </a:rPr>
              <a:t>       	11 780 (-2 401, -16,9 </a:t>
            </a:r>
            <a:r>
              <a:rPr lang="cs-CZ" sz="2400" b="1" dirty="0">
                <a:solidFill>
                  <a:schemeClr val="bg1"/>
                </a:solidFill>
              </a:rPr>
              <a:t>%)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3351669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2400" b="1" dirty="0">
                <a:solidFill>
                  <a:schemeClr val="bg1"/>
                </a:solidFill>
              </a:rPr>
              <a:t>Objasněnost v roce </a:t>
            </a:r>
            <a:r>
              <a:rPr lang="cs-CZ" sz="2400" b="1" dirty="0" smtClean="0">
                <a:solidFill>
                  <a:schemeClr val="bg1"/>
                </a:solidFill>
              </a:rPr>
              <a:t>2017         </a:t>
            </a:r>
            <a:r>
              <a:rPr lang="cs-CZ" sz="2400" b="1" dirty="0">
                <a:solidFill>
                  <a:schemeClr val="bg1"/>
                </a:solidFill>
              </a:rPr>
              <a:t>	  </a:t>
            </a:r>
            <a:r>
              <a:rPr lang="cs-CZ" sz="2400" b="1" dirty="0" smtClean="0">
                <a:solidFill>
                  <a:schemeClr val="bg1"/>
                </a:solidFill>
              </a:rPr>
              <a:t>     	23,22 </a:t>
            </a:r>
            <a:r>
              <a:rPr lang="cs-CZ" sz="2400" b="1" dirty="0">
                <a:solidFill>
                  <a:schemeClr val="bg1"/>
                </a:solidFill>
              </a:rPr>
              <a:t>% </a:t>
            </a:r>
            <a:r>
              <a:rPr lang="cs-CZ" sz="2400" b="1" dirty="0" smtClean="0">
                <a:solidFill>
                  <a:schemeClr val="bg1"/>
                </a:solidFill>
              </a:rPr>
              <a:t>(-1,9)  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0" y="409915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2400" b="1" dirty="0">
                <a:solidFill>
                  <a:schemeClr val="bg1"/>
                </a:solidFill>
              </a:rPr>
              <a:t>Dodatečně objasněné v roce </a:t>
            </a:r>
            <a:r>
              <a:rPr lang="cs-CZ" sz="2400" b="1" dirty="0" smtClean="0">
                <a:solidFill>
                  <a:schemeClr val="bg1"/>
                </a:solidFill>
              </a:rPr>
              <a:t>2017   	2 754</a:t>
            </a:r>
            <a:r>
              <a:rPr lang="cs-CZ" sz="2400" b="1" dirty="0">
                <a:solidFill>
                  <a:schemeClr val="bg1"/>
                </a:solidFill>
              </a:rPr>
              <a:t>	</a:t>
            </a:r>
            <a:r>
              <a:rPr lang="cs-CZ" sz="2400" b="1" dirty="0" smtClean="0">
                <a:solidFill>
                  <a:schemeClr val="bg1"/>
                </a:solidFill>
              </a:rPr>
              <a:t>(-269,</a:t>
            </a:r>
            <a:r>
              <a:rPr lang="cs-CZ" sz="2400" b="1" dirty="0" smtClean="0">
                <a:solidFill>
                  <a:srgbClr val="FF0000"/>
                </a:solidFill>
              </a:rPr>
              <a:t> </a:t>
            </a:r>
            <a:r>
              <a:rPr lang="cs-CZ" sz="2400" b="1" dirty="0" smtClean="0">
                <a:solidFill>
                  <a:schemeClr val="bg1"/>
                </a:solidFill>
              </a:rPr>
              <a:t>-8,9 </a:t>
            </a:r>
            <a:r>
              <a:rPr lang="cs-CZ" sz="2400" b="1" dirty="0">
                <a:solidFill>
                  <a:schemeClr val="bg1"/>
                </a:solidFill>
              </a:rPr>
              <a:t>%) </a:t>
            </a:r>
          </a:p>
        </p:txBody>
      </p:sp>
      <p:sp>
        <p:nvSpPr>
          <p:cNvPr id="9" name="Obdélník 8"/>
          <p:cNvSpPr/>
          <p:nvPr/>
        </p:nvSpPr>
        <p:spPr>
          <a:xfrm>
            <a:off x="0" y="477252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2400" b="1" dirty="0">
                <a:solidFill>
                  <a:schemeClr val="bg1"/>
                </a:solidFill>
              </a:rPr>
              <a:t>Počet stíhaných osob v roce </a:t>
            </a:r>
            <a:r>
              <a:rPr lang="cs-CZ" sz="2400" b="1" dirty="0" smtClean="0">
                <a:solidFill>
                  <a:schemeClr val="bg1"/>
                </a:solidFill>
              </a:rPr>
              <a:t>2017</a:t>
            </a:r>
            <a:r>
              <a:rPr lang="cs-CZ" sz="2400" b="1" dirty="0">
                <a:solidFill>
                  <a:schemeClr val="bg1"/>
                </a:solidFill>
              </a:rPr>
              <a:t>	</a:t>
            </a:r>
            <a:r>
              <a:rPr lang="cs-CZ" sz="2400" b="1" dirty="0" smtClean="0">
                <a:solidFill>
                  <a:schemeClr val="bg1"/>
                </a:solidFill>
              </a:rPr>
              <a:t>10 714 (-3 890, -26,6 </a:t>
            </a:r>
            <a:r>
              <a:rPr lang="cs-CZ" sz="2400" b="1" dirty="0">
                <a:solidFill>
                  <a:schemeClr val="bg1"/>
                </a:solidFill>
              </a:rPr>
              <a:t>%)</a:t>
            </a:r>
          </a:p>
        </p:txBody>
      </p:sp>
      <p:cxnSp>
        <p:nvCxnSpPr>
          <p:cNvPr id="11" name="Přímá spojnice 10"/>
          <p:cNvCxnSpPr/>
          <p:nvPr/>
        </p:nvCxnSpPr>
        <p:spPr>
          <a:xfrm>
            <a:off x="107504" y="2382559"/>
            <a:ext cx="8784976" cy="19130"/>
          </a:xfrm>
          <a:prstGeom prst="line">
            <a:avLst/>
          </a:prstGeom>
          <a:ln w="38100" cap="rnd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75850" y="3115129"/>
            <a:ext cx="8784976" cy="19130"/>
          </a:xfrm>
          <a:prstGeom prst="line">
            <a:avLst/>
          </a:prstGeom>
          <a:ln w="38100" cap="rnd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107504" y="3803769"/>
            <a:ext cx="8784976" cy="19130"/>
          </a:xfrm>
          <a:prstGeom prst="line">
            <a:avLst/>
          </a:prstGeom>
          <a:ln w="38100" cap="rnd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>
            <a:off x="107504" y="4541690"/>
            <a:ext cx="8784976" cy="19130"/>
          </a:xfrm>
          <a:prstGeom prst="line">
            <a:avLst/>
          </a:prstGeom>
          <a:ln w="38100" cap="rnd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127025" y="5253881"/>
            <a:ext cx="8784976" cy="19130"/>
          </a:xfrm>
          <a:prstGeom prst="line">
            <a:avLst/>
          </a:prstGeom>
          <a:ln w="38100" cap="rnd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11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000">
              <a:schemeClr val="tx2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Bez názvu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2976" cy="125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0" y="286123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cs-CZ" sz="3200" b="1" dirty="0">
                <a:solidFill>
                  <a:schemeClr val="bg1"/>
                </a:solidFill>
              </a:rPr>
              <a:t>Kriminalita na jednotlivých OŘP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255400"/>
            <a:ext cx="3962870" cy="275646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4101538"/>
            <a:ext cx="3962871" cy="275646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9969" y="4101934"/>
            <a:ext cx="3962301" cy="2756066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3942" y="1262197"/>
            <a:ext cx="3953098" cy="274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29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Policie_CR_Podtisk_BW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-214338"/>
            <a:ext cx="6858000" cy="68580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60000" y="2160000"/>
            <a:ext cx="842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600" b="1" i="1" dirty="0" smtClean="0"/>
              <a:t>Děkuji za pozornost</a:t>
            </a:r>
            <a:endParaRPr lang="cs-CZ" sz="6600" b="1" i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60000" y="4104000"/>
            <a:ext cx="84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p</a:t>
            </a:r>
            <a:r>
              <a:rPr lang="cs-CZ" sz="3200" dirty="0" smtClean="0"/>
              <a:t>lk. JUDr. Ivan Smékal  </a:t>
            </a:r>
            <a:endParaRPr lang="cs-CZ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000">
              <a:schemeClr val="tx2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Bez názvu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2976" cy="125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cs-C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údaje o kriminalitě</a:t>
            </a: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roce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</a:t>
            </a: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51520" y="1521157"/>
            <a:ext cx="889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2400" b="1" dirty="0" smtClean="0">
                <a:solidFill>
                  <a:schemeClr val="bg1"/>
                </a:solidFill>
              </a:rPr>
              <a:t>Od </a:t>
            </a:r>
            <a:r>
              <a:rPr lang="cs-CZ" sz="2400" b="1" dirty="0">
                <a:solidFill>
                  <a:schemeClr val="bg1"/>
                </a:solidFill>
              </a:rPr>
              <a:t>roku </a:t>
            </a:r>
            <a:r>
              <a:rPr lang="cs-CZ" sz="2400" b="1" dirty="0" smtClean="0">
                <a:solidFill>
                  <a:schemeClr val="bg1"/>
                </a:solidFill>
              </a:rPr>
              <a:t>1990 nejnižší počet: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228889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2400" b="1" dirty="0" smtClean="0">
                <a:solidFill>
                  <a:schemeClr val="bg1"/>
                </a:solidFill>
              </a:rPr>
              <a:t>		- zjištěných </a:t>
            </a:r>
            <a:r>
              <a:rPr lang="cs-CZ" sz="2400" b="1" dirty="0">
                <a:solidFill>
                  <a:schemeClr val="bg1"/>
                </a:solidFill>
              </a:rPr>
              <a:t>trestných činů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295599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2400" b="1" dirty="0" smtClean="0">
                <a:solidFill>
                  <a:schemeClr val="bg1"/>
                </a:solidFill>
              </a:rPr>
              <a:t>  	</a:t>
            </a:r>
            <a:r>
              <a:rPr lang="cs-CZ" sz="2400" b="1" dirty="0">
                <a:solidFill>
                  <a:schemeClr val="bg1"/>
                </a:solidFill>
              </a:rPr>
              <a:t>	</a:t>
            </a:r>
            <a:r>
              <a:rPr lang="cs-CZ" sz="2400" b="1" dirty="0" smtClean="0">
                <a:solidFill>
                  <a:schemeClr val="bg1"/>
                </a:solidFill>
              </a:rPr>
              <a:t>- </a:t>
            </a:r>
            <a:r>
              <a:rPr lang="cs-CZ" sz="2400" b="1" dirty="0">
                <a:solidFill>
                  <a:schemeClr val="bg1"/>
                </a:solidFill>
              </a:rPr>
              <a:t>násilných trestných činu </a:t>
            </a:r>
          </a:p>
        </p:txBody>
      </p:sp>
      <p:sp>
        <p:nvSpPr>
          <p:cNvPr id="8" name="Obdélník 7"/>
          <p:cNvSpPr/>
          <p:nvPr/>
        </p:nvSpPr>
        <p:spPr>
          <a:xfrm>
            <a:off x="0" y="370348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cs-CZ" sz="2400" b="1" dirty="0" smtClean="0">
                <a:solidFill>
                  <a:schemeClr val="bg1"/>
                </a:solidFill>
              </a:rPr>
              <a:t>		- </a:t>
            </a:r>
            <a:r>
              <a:rPr lang="cs-CZ" sz="2400" b="1" dirty="0">
                <a:solidFill>
                  <a:schemeClr val="bg1"/>
                </a:solidFill>
              </a:rPr>
              <a:t>krádeží vloupáním celkem</a:t>
            </a:r>
          </a:p>
        </p:txBody>
      </p:sp>
      <p:sp>
        <p:nvSpPr>
          <p:cNvPr id="9" name="Obdélník 8"/>
          <p:cNvSpPr/>
          <p:nvPr/>
        </p:nvSpPr>
        <p:spPr>
          <a:xfrm>
            <a:off x="0" y="4376847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2400" b="1" dirty="0" smtClean="0">
                <a:solidFill>
                  <a:schemeClr val="bg1"/>
                </a:solidFill>
              </a:rPr>
              <a:t>		- krádeží vloupáním do bytů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0" y="5517232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cs-CZ" sz="2400" b="1" dirty="0" smtClean="0">
                <a:solidFill>
                  <a:schemeClr val="bg1"/>
                </a:solidFill>
              </a:rPr>
              <a:t>	</a:t>
            </a:r>
            <a:r>
              <a:rPr lang="cs-CZ" sz="2400" b="1" dirty="0">
                <a:solidFill>
                  <a:schemeClr val="bg1"/>
                </a:solidFill>
              </a:rPr>
              <a:t>	</a:t>
            </a:r>
            <a:r>
              <a:rPr lang="cs-CZ" sz="2400" b="1" dirty="0" smtClean="0">
                <a:solidFill>
                  <a:schemeClr val="bg1"/>
                </a:solidFill>
              </a:rPr>
              <a:t>- </a:t>
            </a:r>
            <a:r>
              <a:rPr lang="cs-CZ" sz="2400" b="1" dirty="0">
                <a:solidFill>
                  <a:schemeClr val="bg1"/>
                </a:solidFill>
              </a:rPr>
              <a:t>krádeží věcí z motorových vozidel </a:t>
            </a:r>
          </a:p>
        </p:txBody>
      </p:sp>
      <p:cxnSp>
        <p:nvCxnSpPr>
          <p:cNvPr id="11" name="Přímá spojnice 10"/>
          <p:cNvCxnSpPr/>
          <p:nvPr/>
        </p:nvCxnSpPr>
        <p:spPr>
          <a:xfrm>
            <a:off x="395536" y="2003075"/>
            <a:ext cx="4104456" cy="0"/>
          </a:xfrm>
          <a:prstGeom prst="line">
            <a:avLst/>
          </a:prstGeom>
          <a:ln w="38100" cap="rnd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bdélník 18"/>
          <p:cNvSpPr/>
          <p:nvPr/>
        </p:nvSpPr>
        <p:spPr>
          <a:xfrm>
            <a:off x="1" y="4958528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cs-CZ" sz="2400" b="1" dirty="0" smtClean="0">
                <a:solidFill>
                  <a:schemeClr val="bg1"/>
                </a:solidFill>
              </a:rPr>
              <a:t>	</a:t>
            </a:r>
            <a:r>
              <a:rPr lang="cs-CZ" sz="2400" b="1" dirty="0">
                <a:solidFill>
                  <a:schemeClr val="bg1"/>
                </a:solidFill>
              </a:rPr>
              <a:t>	- odcizených motorových vozidel</a:t>
            </a:r>
          </a:p>
        </p:txBody>
      </p:sp>
    </p:spTree>
    <p:extLst>
      <p:ext uri="{BB962C8B-B14F-4D97-AF65-F5344CB8AC3E}">
        <p14:creationId xmlns:p14="http://schemas.microsoft.com/office/powerpoint/2010/main" val="220740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000">
              <a:schemeClr val="tx2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Bez názvu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2976" cy="125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28856" y="359934"/>
            <a:ext cx="91440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pl-PL" sz="3200" b="1" dirty="0" smtClean="0">
                <a:solidFill>
                  <a:schemeClr val="bg1"/>
                </a:solidFill>
              </a:rPr>
              <a:t>         Vývoj </a:t>
            </a:r>
            <a:r>
              <a:rPr lang="pl-PL" sz="3200" b="1" dirty="0">
                <a:solidFill>
                  <a:schemeClr val="bg1"/>
                </a:solidFill>
              </a:rPr>
              <a:t>kriminality v letech </a:t>
            </a:r>
            <a:r>
              <a:rPr lang="pl-PL" sz="3200" b="1" dirty="0" smtClean="0">
                <a:solidFill>
                  <a:schemeClr val="bg1"/>
                </a:solidFill>
              </a:rPr>
              <a:t>2008 </a:t>
            </a:r>
            <a:r>
              <a:rPr lang="pl-PL" sz="3200" b="1" dirty="0">
                <a:solidFill>
                  <a:schemeClr val="bg1"/>
                </a:solidFill>
              </a:rPr>
              <a:t>- </a:t>
            </a:r>
            <a:r>
              <a:rPr lang="pl-PL" sz="3200" b="1" dirty="0" smtClean="0">
                <a:solidFill>
                  <a:schemeClr val="bg1"/>
                </a:solidFill>
              </a:rPr>
              <a:t>2017</a:t>
            </a:r>
            <a:endParaRPr lang="cs-CZ" sz="3200" dirty="0">
              <a:solidFill>
                <a:schemeClr val="bg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05807"/>
            <a:ext cx="9152967" cy="105219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67" y="1255399"/>
            <a:ext cx="9152967" cy="454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61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000">
              <a:schemeClr val="tx2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Bez názvu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2976" cy="125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8709" y="18864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Vývoj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kriminality v roce 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cs-C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0768"/>
            <a:ext cx="9144000" cy="449423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77272"/>
            <a:ext cx="9152709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69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000">
              <a:schemeClr val="tx2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Bez názvu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2976" cy="125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cs-C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údaje o kriminalitě</a:t>
            </a: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cs-C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roce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</a:t>
            </a:r>
            <a:r>
              <a:rPr lang="cs-C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5399"/>
            <a:ext cx="9144000" cy="561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8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000">
              <a:schemeClr val="tx2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Bez názvu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2976" cy="125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179512" y="0"/>
            <a:ext cx="89644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Vývoj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objasněných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čin</a:t>
            </a:r>
            <a:r>
              <a:rPr lang="cs-C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letech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2008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až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cs-C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– objasněnost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5401"/>
            <a:ext cx="9154800" cy="454521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00613"/>
            <a:ext cx="9144000" cy="105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13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000">
              <a:schemeClr val="tx2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Bez názvu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2976" cy="125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0" y="18864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cs-C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Objasněnost 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roce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</a:t>
            </a:r>
            <a:r>
              <a:rPr lang="cs-C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65470" y="1383730"/>
            <a:ext cx="87262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chemeClr val="bg1"/>
                </a:solidFill>
              </a:rPr>
              <a:t>Celková objasněnost v roce </a:t>
            </a:r>
            <a:r>
              <a:rPr lang="cs-CZ" sz="2400" b="1" dirty="0" smtClean="0">
                <a:solidFill>
                  <a:schemeClr val="bg1"/>
                </a:solidFill>
              </a:rPr>
              <a:t>2017           23,22 </a:t>
            </a:r>
            <a:r>
              <a:rPr lang="cs-CZ" sz="2400" b="1" dirty="0">
                <a:solidFill>
                  <a:schemeClr val="bg1"/>
                </a:solidFill>
              </a:rPr>
              <a:t>%    </a:t>
            </a:r>
            <a:r>
              <a:rPr lang="cs-CZ" sz="2400" b="1" dirty="0" smtClean="0">
                <a:solidFill>
                  <a:schemeClr val="bg1"/>
                </a:solidFill>
              </a:rPr>
              <a:t>(- 1,91)</a:t>
            </a:r>
            <a:endParaRPr lang="cs-CZ" sz="2400" dirty="0"/>
          </a:p>
        </p:txBody>
      </p:sp>
      <p:cxnSp>
        <p:nvCxnSpPr>
          <p:cNvPr id="6" name="Přímá spojnice 5"/>
          <p:cNvCxnSpPr/>
          <p:nvPr/>
        </p:nvCxnSpPr>
        <p:spPr>
          <a:xfrm>
            <a:off x="252000" y="1845395"/>
            <a:ext cx="8640479" cy="0"/>
          </a:xfrm>
          <a:prstGeom prst="line">
            <a:avLst/>
          </a:prstGeom>
          <a:ln w="38100" cap="rnd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délník 6"/>
          <p:cNvSpPr/>
          <p:nvPr/>
        </p:nvSpPr>
        <p:spPr>
          <a:xfrm>
            <a:off x="252000" y="2048951"/>
            <a:ext cx="86404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</a:rPr>
              <a:t>Celkem objasněno v roce 2017	    	   11 780       (- 2 401)</a:t>
            </a:r>
            <a:endParaRPr lang="cs-CZ" sz="2400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252000" y="2510616"/>
            <a:ext cx="8640479" cy="0"/>
          </a:xfrm>
          <a:prstGeom prst="line">
            <a:avLst/>
          </a:prstGeom>
          <a:ln w="38100" cap="rnd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/>
          <p:cNvSpPr/>
          <p:nvPr/>
        </p:nvSpPr>
        <p:spPr>
          <a:xfrm>
            <a:off x="241942" y="4219792"/>
            <a:ext cx="86426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2400" b="1" dirty="0">
                <a:solidFill>
                  <a:schemeClr val="bg1"/>
                </a:solidFill>
              </a:rPr>
              <a:t>Objasněnost v roce </a:t>
            </a:r>
            <a:r>
              <a:rPr lang="cs-CZ" sz="2400" b="1" dirty="0" smtClean="0">
                <a:solidFill>
                  <a:schemeClr val="bg1"/>
                </a:solidFill>
              </a:rPr>
              <a:t>2017 </a:t>
            </a:r>
            <a:r>
              <a:rPr lang="cs-CZ" sz="2400" b="1" dirty="0">
                <a:solidFill>
                  <a:schemeClr val="bg1"/>
                </a:solidFill>
              </a:rPr>
              <a:t>u OŘ P- I       </a:t>
            </a:r>
            <a:r>
              <a:rPr lang="cs-CZ" sz="2400" b="1" dirty="0" smtClean="0">
                <a:solidFill>
                  <a:schemeClr val="bg1"/>
                </a:solidFill>
              </a:rPr>
              <a:t>22,12 </a:t>
            </a:r>
            <a:r>
              <a:rPr lang="cs-CZ" sz="2400" b="1" dirty="0">
                <a:solidFill>
                  <a:schemeClr val="bg1"/>
                </a:solidFill>
              </a:rPr>
              <a:t>%    (- </a:t>
            </a:r>
            <a:r>
              <a:rPr lang="cs-CZ" sz="2400" b="1" dirty="0" smtClean="0">
                <a:solidFill>
                  <a:schemeClr val="bg1"/>
                </a:solidFill>
              </a:rPr>
              <a:t>2,92 </a:t>
            </a:r>
            <a:r>
              <a:rPr lang="cs-CZ" sz="2400" b="1" dirty="0">
                <a:solidFill>
                  <a:schemeClr val="bg1"/>
                </a:solidFill>
              </a:rPr>
              <a:t>%)</a:t>
            </a:r>
          </a:p>
        </p:txBody>
      </p:sp>
      <p:sp>
        <p:nvSpPr>
          <p:cNvPr id="10" name="Obdélník 9"/>
          <p:cNvSpPr/>
          <p:nvPr/>
        </p:nvSpPr>
        <p:spPr>
          <a:xfrm>
            <a:off x="253764" y="4742174"/>
            <a:ext cx="86583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2400" b="1" dirty="0">
                <a:solidFill>
                  <a:schemeClr val="bg1"/>
                </a:solidFill>
              </a:rPr>
              <a:t>Objasněnost v roce </a:t>
            </a:r>
            <a:r>
              <a:rPr lang="cs-CZ" sz="2400" b="1" dirty="0" smtClean="0">
                <a:solidFill>
                  <a:schemeClr val="bg1"/>
                </a:solidFill>
              </a:rPr>
              <a:t>2017 </a:t>
            </a:r>
            <a:r>
              <a:rPr lang="cs-CZ" sz="2400" b="1" dirty="0">
                <a:solidFill>
                  <a:schemeClr val="bg1"/>
                </a:solidFill>
              </a:rPr>
              <a:t>u OŘ P- II      </a:t>
            </a:r>
            <a:r>
              <a:rPr lang="cs-CZ" sz="2400" b="1" dirty="0" smtClean="0">
                <a:solidFill>
                  <a:schemeClr val="bg1"/>
                </a:solidFill>
              </a:rPr>
              <a:t>26,83 </a:t>
            </a:r>
            <a:r>
              <a:rPr lang="cs-CZ" sz="2400" b="1" dirty="0">
                <a:solidFill>
                  <a:schemeClr val="bg1"/>
                </a:solidFill>
              </a:rPr>
              <a:t>%    </a:t>
            </a:r>
            <a:r>
              <a:rPr lang="cs-CZ" sz="2400" b="1" dirty="0" smtClean="0">
                <a:solidFill>
                  <a:schemeClr val="bg1"/>
                </a:solidFill>
              </a:rPr>
              <a:t>(- 0,31 </a:t>
            </a:r>
            <a:r>
              <a:rPr lang="cs-CZ" sz="2400" b="1" dirty="0">
                <a:solidFill>
                  <a:schemeClr val="bg1"/>
                </a:solidFill>
              </a:rPr>
              <a:t>%)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249785" y="5264556"/>
            <a:ext cx="86270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2400" b="1" dirty="0">
                <a:solidFill>
                  <a:schemeClr val="bg1"/>
                </a:solidFill>
              </a:rPr>
              <a:t>Objasněnost v roce </a:t>
            </a:r>
            <a:r>
              <a:rPr lang="cs-CZ" sz="2400" b="1" dirty="0" smtClean="0">
                <a:solidFill>
                  <a:schemeClr val="bg1"/>
                </a:solidFill>
              </a:rPr>
              <a:t>2017 </a:t>
            </a:r>
            <a:r>
              <a:rPr lang="cs-CZ" sz="2400" b="1" dirty="0">
                <a:solidFill>
                  <a:schemeClr val="bg1"/>
                </a:solidFill>
              </a:rPr>
              <a:t>u OŘ P- III     </a:t>
            </a:r>
            <a:r>
              <a:rPr lang="cs-CZ" sz="2400" b="1" dirty="0" smtClean="0">
                <a:solidFill>
                  <a:schemeClr val="bg1"/>
                </a:solidFill>
              </a:rPr>
              <a:t>27,25 </a:t>
            </a:r>
            <a:r>
              <a:rPr lang="cs-CZ" sz="2400" b="1" dirty="0">
                <a:solidFill>
                  <a:schemeClr val="bg1"/>
                </a:solidFill>
              </a:rPr>
              <a:t>%    </a:t>
            </a:r>
            <a:r>
              <a:rPr lang="cs-CZ" sz="2400" b="1" dirty="0" smtClean="0">
                <a:solidFill>
                  <a:schemeClr val="bg1"/>
                </a:solidFill>
              </a:rPr>
              <a:t>(- 1,89 </a:t>
            </a:r>
            <a:r>
              <a:rPr lang="cs-CZ" sz="2400" b="1" dirty="0">
                <a:solidFill>
                  <a:schemeClr val="bg1"/>
                </a:solidFill>
              </a:rPr>
              <a:t>%)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234101" y="5786938"/>
            <a:ext cx="86583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2400" b="1" dirty="0">
                <a:solidFill>
                  <a:schemeClr val="bg1"/>
                </a:solidFill>
              </a:rPr>
              <a:t>Objasněnost v roce </a:t>
            </a:r>
            <a:r>
              <a:rPr lang="cs-CZ" sz="2400" b="1" dirty="0" smtClean="0">
                <a:solidFill>
                  <a:schemeClr val="bg1"/>
                </a:solidFill>
              </a:rPr>
              <a:t>2017 </a:t>
            </a:r>
            <a:r>
              <a:rPr lang="cs-CZ" sz="2400" b="1" dirty="0">
                <a:solidFill>
                  <a:schemeClr val="bg1"/>
                </a:solidFill>
              </a:rPr>
              <a:t>u OŘ P- IV     </a:t>
            </a:r>
            <a:r>
              <a:rPr lang="cs-CZ" sz="2400" b="1" dirty="0" smtClean="0">
                <a:solidFill>
                  <a:schemeClr val="bg1"/>
                </a:solidFill>
              </a:rPr>
              <a:t>19,00 </a:t>
            </a:r>
            <a:r>
              <a:rPr lang="cs-CZ" sz="2400" b="1" dirty="0">
                <a:solidFill>
                  <a:schemeClr val="bg1"/>
                </a:solidFill>
              </a:rPr>
              <a:t>%    </a:t>
            </a:r>
            <a:r>
              <a:rPr lang="cs-CZ" sz="2400" b="1" dirty="0" smtClean="0">
                <a:solidFill>
                  <a:schemeClr val="bg1"/>
                </a:solidFill>
              </a:rPr>
              <a:t>(- 1,31 </a:t>
            </a:r>
            <a:r>
              <a:rPr lang="cs-CZ" sz="2400" b="1" dirty="0">
                <a:solidFill>
                  <a:schemeClr val="bg1"/>
                </a:solidFill>
              </a:rPr>
              <a:t>%)</a:t>
            </a:r>
          </a:p>
        </p:txBody>
      </p:sp>
      <p:cxnSp>
        <p:nvCxnSpPr>
          <p:cNvPr id="13" name="Přímá spojnice 12"/>
          <p:cNvCxnSpPr/>
          <p:nvPr/>
        </p:nvCxnSpPr>
        <p:spPr>
          <a:xfrm>
            <a:off x="282687" y="4734188"/>
            <a:ext cx="8640479" cy="0"/>
          </a:xfrm>
          <a:prstGeom prst="line">
            <a:avLst/>
          </a:prstGeom>
          <a:ln w="38100" cap="rnd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>
            <a:off x="265470" y="5264556"/>
            <a:ext cx="8640479" cy="0"/>
          </a:xfrm>
          <a:prstGeom prst="line">
            <a:avLst/>
          </a:prstGeom>
          <a:ln w="38100" cap="rnd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282686" y="5786938"/>
            <a:ext cx="8640479" cy="0"/>
          </a:xfrm>
          <a:prstGeom prst="line">
            <a:avLst/>
          </a:prstGeom>
          <a:ln w="38100" cap="rnd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>
            <a:off x="282685" y="6309320"/>
            <a:ext cx="8640479" cy="0"/>
          </a:xfrm>
          <a:prstGeom prst="line">
            <a:avLst/>
          </a:prstGeom>
          <a:ln w="38100" cap="rnd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91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B7B6B7"/>
      </a:lt2>
      <a:accent1>
        <a:srgbClr val="3B7EA9"/>
      </a:accent1>
      <a:accent2>
        <a:srgbClr val="3F94D3"/>
      </a:accent2>
      <a:accent3>
        <a:srgbClr val="FFFFFF"/>
      </a:accent3>
      <a:accent4>
        <a:srgbClr val="000000"/>
      </a:accent4>
      <a:accent5>
        <a:srgbClr val="AFC0D1"/>
      </a:accent5>
      <a:accent6>
        <a:srgbClr val="3886BF"/>
      </a:accent6>
      <a:hlink>
        <a:srgbClr val="A8C8EB"/>
      </a:hlink>
      <a:folHlink>
        <a:srgbClr val="368E2B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 cap="rnd">
          <a:solidFill>
            <a:srgbClr val="00206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B7B6B7"/>
        </a:lt2>
        <a:accent1>
          <a:srgbClr val="3B7EA9"/>
        </a:accent1>
        <a:accent2>
          <a:srgbClr val="3F94D3"/>
        </a:accent2>
        <a:accent3>
          <a:srgbClr val="FFFFFF"/>
        </a:accent3>
        <a:accent4>
          <a:srgbClr val="000000"/>
        </a:accent4>
        <a:accent5>
          <a:srgbClr val="AFC0D1"/>
        </a:accent5>
        <a:accent6>
          <a:srgbClr val="3886BF"/>
        </a:accent6>
        <a:hlink>
          <a:srgbClr val="A8C8EB"/>
        </a:hlink>
        <a:folHlink>
          <a:srgbClr val="368E2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Řez">
  <a:themeElements>
    <a:clrScheme name="Řez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Řez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Řez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23459</TotalTime>
  <Words>446</Words>
  <Application>Microsoft Office PowerPoint</Application>
  <PresentationFormat>Předvádění na obrazovce (4:3)</PresentationFormat>
  <Paragraphs>80</Paragraphs>
  <Slides>31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31</vt:i4>
      </vt:variant>
    </vt:vector>
  </HeadingPairs>
  <TitlesOfParts>
    <vt:vector size="37" baseType="lpstr">
      <vt:lpstr>Arial</vt:lpstr>
      <vt:lpstr>Century Gothic</vt:lpstr>
      <vt:lpstr>Symbol</vt:lpstr>
      <vt:lpstr>Wingdings 3</vt:lpstr>
      <vt:lpstr>Výchozí návrh</vt:lpstr>
      <vt:lpstr>Řez</vt:lpstr>
      <vt:lpstr>POLICIE ČESKÉ REPUBLIKY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Doktor</dc:creator>
  <cp:lastModifiedBy>.</cp:lastModifiedBy>
  <cp:revision>1367</cp:revision>
  <cp:lastPrinted>2017-01-19T09:25:43Z</cp:lastPrinted>
  <dcterms:created xsi:type="dcterms:W3CDTF">2008-10-28T13:44:22Z</dcterms:created>
  <dcterms:modified xsi:type="dcterms:W3CDTF">2018-02-01T06:44:39Z</dcterms:modified>
</cp:coreProperties>
</file>