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43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244860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ázev a 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 názvu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–Josef Novák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„Sem napište citát.“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 názvu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- ve stře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 názvu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-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, odrážky a 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facebook.com/panjaros/posts/10153880634148630?pnref=story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permalink.php?story_fbid=10156976450320131&amp;id=269551075130" TargetMode="External"/><Relationship Id="rId13" Type="http://schemas.openxmlformats.org/officeDocument/2006/relationships/hyperlink" Target="https://www.facebook.com/Dominik.Feri/posts/1195110363834201" TargetMode="External"/><Relationship Id="rId18" Type="http://schemas.openxmlformats.org/officeDocument/2006/relationships/hyperlink" Target="https://www.facebook.com/lenka.kohoutova1/posts/1125112024166048" TargetMode="External"/><Relationship Id="rId26" Type="http://schemas.openxmlformats.org/officeDocument/2006/relationships/hyperlink" Target="https://www.facebook.com/zly.negr/posts/1309711245722332" TargetMode="External"/><Relationship Id="rId3" Type="http://schemas.openxmlformats.org/officeDocument/2006/relationships/hyperlink" Target="https://www.facebook.com/michael.skrivan.3/posts/449357845273025" TargetMode="External"/><Relationship Id="rId21" Type="http://schemas.openxmlformats.org/officeDocument/2006/relationships/hyperlink" Target="https://www.facebook.com/david.klimes/posts/10208419176694635" TargetMode="External"/><Relationship Id="rId34" Type="http://schemas.openxmlformats.org/officeDocument/2006/relationships/hyperlink" Target="https://www.facebook.com/ondrej.profant/posts/10205471068842826?fref=nf" TargetMode="External"/><Relationship Id="rId7" Type="http://schemas.openxmlformats.org/officeDocument/2006/relationships/hyperlink" Target="https://www.facebook.com/josef.slerka/posts/10153939472733156" TargetMode="External"/><Relationship Id="rId12" Type="http://schemas.openxmlformats.org/officeDocument/2006/relationships/hyperlink" Target="https://www.facebook.com/ondrej.mirovsky/posts/10205316446612292" TargetMode="External"/><Relationship Id="rId17" Type="http://schemas.openxmlformats.org/officeDocument/2006/relationships/hyperlink" Target="https://www.facebook.com/TheJakubJanda/posts/10208605378481746" TargetMode="External"/><Relationship Id="rId25" Type="http://schemas.openxmlformats.org/officeDocument/2006/relationships/hyperlink" Target="https://www.facebook.com/pankaplan/posts/10153964471763689" TargetMode="External"/><Relationship Id="rId33" Type="http://schemas.openxmlformats.org/officeDocument/2006/relationships/hyperlink" Target="https://www.facebook.com/sasa.uhlova/posts/1136430436374677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s://www.facebook.com/daniel.vavra/posts/10208633057412890" TargetMode="External"/><Relationship Id="rId20" Type="http://schemas.openxmlformats.org/officeDocument/2006/relationships/hyperlink" Target="https://www.facebook.com/tomas.marek.3597/posts/1318688761493075" TargetMode="External"/><Relationship Id="rId29" Type="http://schemas.openxmlformats.org/officeDocument/2006/relationships/hyperlink" Target="https://www.facebook.com/panjaros/posts/1015388063414863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acebook.com/vilem.rubes/posts/10208779419989920" TargetMode="External"/><Relationship Id="rId11" Type="http://schemas.openxmlformats.org/officeDocument/2006/relationships/hyperlink" Target="https://www.facebook.com/monika.horakova.984/posts/1687191144857569" TargetMode="External"/><Relationship Id="rId24" Type="http://schemas.openxmlformats.org/officeDocument/2006/relationships/hyperlink" Target="https://www.facebook.com/martin.komarek.31/posts/10205885462076882" TargetMode="External"/><Relationship Id="rId32" Type="http://schemas.openxmlformats.org/officeDocument/2006/relationships/hyperlink" Target="https://www.facebook.com/dusan.radovanovic.395/posts/937485972965575" TargetMode="External"/><Relationship Id="rId5" Type="http://schemas.openxmlformats.org/officeDocument/2006/relationships/hyperlink" Target="https://www.facebook.com/ondrej.profant/posts/10205471068842826?fref=nf&amp;pnref=story" TargetMode="External"/><Relationship Id="rId15" Type="http://schemas.openxmlformats.org/officeDocument/2006/relationships/hyperlink" Target="https://www.facebook.com/Daniel.Docekal/posts/10153899390674931" TargetMode="External"/><Relationship Id="rId23" Type="http://schemas.openxmlformats.org/officeDocument/2006/relationships/hyperlink" Target="https://www.facebook.com/martha.elefteriadu/posts/10208898545079777" TargetMode="External"/><Relationship Id="rId28" Type="http://schemas.openxmlformats.org/officeDocument/2006/relationships/hyperlink" Target="https://www.facebook.com/rozanek/posts/10207207289293195" TargetMode="External"/><Relationship Id="rId36" Type="http://schemas.openxmlformats.org/officeDocument/2006/relationships/hyperlink" Target="https://twitter.com/veselovskyma/statuses/691601572292345857" TargetMode="External"/><Relationship Id="rId10" Type="http://schemas.openxmlformats.org/officeDocument/2006/relationships/hyperlink" Target="https://www.facebook.com/ondrej.cernos/posts/10208856002465514" TargetMode="External"/><Relationship Id="rId19" Type="http://schemas.openxmlformats.org/officeDocument/2006/relationships/hyperlink" Target="https://www.facebook.com/ben.slavik.9/posts/10206453775638193" TargetMode="External"/><Relationship Id="rId31" Type="http://schemas.openxmlformats.org/officeDocument/2006/relationships/hyperlink" Target="https://www.facebook.com/notes/matej-michl%C3%ADk/l%C3%ADta%C4%8Dka-projekt-na-p%C3%A1r-let/10153464627007875" TargetMode="External"/><Relationship Id="rId4" Type="http://schemas.openxmlformats.org/officeDocument/2006/relationships/hyperlink" Target="https://www.facebook.com/podhajsky/posts/10208321386343169" TargetMode="External"/><Relationship Id="rId9" Type="http://schemas.openxmlformats.org/officeDocument/2006/relationships/hyperlink" Target="https://www.facebook.com/pavelungr/posts/10207371828550367" TargetMode="External"/><Relationship Id="rId14" Type="http://schemas.openxmlformats.org/officeDocument/2006/relationships/hyperlink" Target="https://www.facebook.com/marek.prokop/posts/10207670672741273" TargetMode="External"/><Relationship Id="rId22" Type="http://schemas.openxmlformats.org/officeDocument/2006/relationships/hyperlink" Target="https://www.facebook.com/heslukas/posts/10208076404375237" TargetMode="External"/><Relationship Id="rId27" Type="http://schemas.openxmlformats.org/officeDocument/2006/relationships/hyperlink" Target="https://www.facebook.com/jantichy/posts/10206525589553079" TargetMode="External"/><Relationship Id="rId30" Type="http://schemas.openxmlformats.org/officeDocument/2006/relationships/hyperlink" Target="https://www.facebook.com/vaclav.lohr/posts/10205265422947534" TargetMode="External"/><Relationship Id="rId35" Type="http://schemas.openxmlformats.org/officeDocument/2006/relationships/hyperlink" Target="https://twitter.com/tangero/status/69167590031691366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>
              <a:defRPr sz="3700">
                <a:solidFill>
                  <a:srgbClr val="FFFFFF"/>
                </a:solidFill>
              </a:defRPr>
            </a:lvl1pPr>
          </a:lstStyle>
          <a:p>
            <a:r>
              <a:t>„Lítačka“ a další varianty v sociálních sítích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xfrm>
            <a:off x="1270000" y="4848320"/>
            <a:ext cx="10464800" cy="1311180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defTabSz="473201">
              <a:defRPr sz="1944"/>
            </a:pPr>
            <a:endParaRPr/>
          </a:p>
          <a:p>
            <a:pPr defTabSz="473201">
              <a:defRPr sz="1944"/>
            </a:pPr>
            <a:r>
              <a:t>Sledované období </a:t>
            </a:r>
          </a:p>
          <a:p>
            <a:pPr defTabSz="473201">
              <a:defRPr sz="1944"/>
            </a:pPr>
            <a:r>
              <a:t>od 25.1. do 1.2.2016</a:t>
            </a:r>
          </a:p>
        </p:txBody>
      </p:sp>
      <p:sp>
        <p:nvSpPr>
          <p:cNvPr id="121" name="Shape 121"/>
          <p:cNvSpPr/>
          <p:nvPr/>
        </p:nvSpPr>
        <p:spPr>
          <a:xfrm>
            <a:off x="1270000" y="7940410"/>
            <a:ext cx="10464800" cy="1026585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pPr defTabSz="368045">
              <a:defRPr sz="1512"/>
            </a:pPr>
            <a:endParaRPr/>
          </a:p>
          <a:p>
            <a:pPr defTabSz="368045">
              <a:defRPr sz="1512"/>
            </a:pPr>
            <a:r>
              <a:t>Analýzu zpracoval: Adam Zbiejczuk, Jaroslav Faltus, Miroslav Buchta</a:t>
            </a:r>
          </a:p>
          <a:p>
            <a:pPr defTabSz="368045">
              <a:defRPr sz="1512" b="1">
                <a:latin typeface="Helvetica"/>
                <a:ea typeface="Helvetica"/>
                <a:cs typeface="Helvetica"/>
                <a:sym typeface="Helvetica"/>
              </a:defRPr>
            </a:pPr>
            <a:r>
              <a:t>www.influencer.cz</a:t>
            </a:r>
          </a:p>
        </p:txBody>
      </p:sp>
      <p:pic>
        <p:nvPicPr>
          <p:cNvPr id="122" name="Snímek obrazovky 2016-02-21 v 15.27.4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2503" y="6660596"/>
            <a:ext cx="3255578" cy="7660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63300" y="6388015"/>
            <a:ext cx="2878200" cy="13111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Snímek obrazovky 2016-02-21 v 16.14.2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pic>
        <p:nvPicPr>
          <p:cNvPr id="125" name="Snímek obrazovky 2016-02-21 v 16.14.2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76719" y="6478455"/>
            <a:ext cx="2726018" cy="1130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Negativní zmínky o Tramvajence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Tramvajenka sklízí kritiku jenom proto, že s kartou se dá jezdit i metrem, vlakem nebo autobusem</a:t>
            </a:r>
          </a:p>
          <a:p>
            <a:pPr marL="0" indent="0">
              <a:buSzTx/>
              <a:buNone/>
            </a:pPr>
            <a:endParaRPr/>
          </a:p>
          <a:p>
            <a:pPr marL="342900" indent="-342900" defTabSz="457200">
              <a:spcBef>
                <a:spcPts val="0"/>
              </a:spcBef>
              <a:buSzTx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Sociální sítě - klíčová slova</a:t>
            </a:r>
          </a:p>
        </p:txBody>
      </p:sp>
      <p:graphicFrame>
        <p:nvGraphicFramePr>
          <p:cNvPr id="164" name="Table 164"/>
          <p:cNvGraphicFramePr/>
          <p:nvPr/>
        </p:nvGraphicFramePr>
        <p:xfrm>
          <a:off x="2624666" y="3132666"/>
          <a:ext cx="7480697" cy="5638535"/>
        </p:xfrm>
        <a:graphic>
          <a:graphicData uri="http://schemas.openxmlformats.org/drawingml/2006/table">
            <a:tbl>
              <a:tblPr firstRow="1" firstCol="1">
                <a:tableStyleId>{C7B018BB-80A7-4F77-B60F-C8B233D01FF8}</a:tableStyleId>
              </a:tblPr>
              <a:tblGrid>
                <a:gridCol w="381512"/>
                <a:gridCol w="3757158"/>
                <a:gridCol w="3342027"/>
              </a:tblGrid>
              <a:tr h="805505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6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Název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Počet zmínek</a:t>
                      </a:r>
                    </a:p>
                  </a:txBody>
                  <a:tcPr marL="50800" marR="50800" marT="50800" marB="50800" anchor="ctr" horzOverflow="overflow"/>
                </a:tc>
              </a:tr>
              <a:tr h="805505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6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Lítačka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3875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805505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6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Tramvajenka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862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805505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6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Šalinkarta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393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805505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6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Legitka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138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805505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6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Karta MHD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75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805505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6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Karta PID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50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Lítačka - síla zmínek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sz="quarter" idx="1"/>
          </p:nvPr>
        </p:nvSpPr>
        <p:spPr>
          <a:xfrm>
            <a:off x="7144609" y="3179564"/>
            <a:ext cx="4869886" cy="3916561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t>Síla zmínek je hodnota spočítaná z dosahu dané zmínky a jejího úspěchu (lajky, komentáře, interakce)</a:t>
            </a:r>
          </a:p>
        </p:txBody>
      </p:sp>
      <p:pic>
        <p:nvPicPr>
          <p:cNvPr id="168" name="Snímek obrazovky 2016-02-21 v 19.12.2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3025" y="2705120"/>
            <a:ext cx="5577736" cy="60959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2104364" y="8185249"/>
            <a:ext cx="8796072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https://www.facebook.com/panjaros/posts/10153880634148630?pnref=story</a:t>
            </a:r>
          </a:p>
        </p:txBody>
      </p:sp>
      <p:pic>
        <p:nvPicPr>
          <p:cNvPr id="171" name="Screenshot 2016-02-19 15.27.2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65500" y="1678615"/>
            <a:ext cx="6273800" cy="6248401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9924389" y="4093633"/>
            <a:ext cx="2288439" cy="220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3200"/>
              </a:spcBef>
              <a:defRPr sz="2800"/>
            </a:pPr>
            <a:r>
              <a:t>119 Lajků </a:t>
            </a:r>
          </a:p>
          <a:p>
            <a:pPr algn="l">
              <a:spcBef>
                <a:spcPts val="3200"/>
              </a:spcBef>
              <a:defRPr sz="2800"/>
            </a:pPr>
            <a:r>
              <a:t>84 Sdílení</a:t>
            </a:r>
          </a:p>
          <a:p>
            <a:pPr algn="l">
              <a:spcBef>
                <a:spcPts val="3200"/>
              </a:spcBef>
              <a:defRPr sz="2800"/>
            </a:pPr>
            <a:r>
              <a:t>68 komentářů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Pohlaví autorů zmínek</a:t>
            </a:r>
          </a:p>
        </p:txBody>
      </p:sp>
      <p:pic>
        <p:nvPicPr>
          <p:cNvPr id="175" name="Snímek obrazovky 2016-02-21 v 19.17.2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50273" y="2658892"/>
            <a:ext cx="5904254" cy="61884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Sociální sítě - TOP 15 emotikonů (klíčové slovo Lítačka)</a:t>
            </a:r>
          </a:p>
        </p:txBody>
      </p:sp>
      <p:pic>
        <p:nvPicPr>
          <p:cNvPr id="17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91014" y="2863850"/>
            <a:ext cx="8222772" cy="61047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Varianty názvu</a:t>
            </a:r>
          </a:p>
        </p:txBody>
      </p:sp>
      <p:pic>
        <p:nvPicPr>
          <p:cNvPr id="181" name="Snímek obrazovky 2016-02-05 v 10.40.5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2644" y="3085447"/>
            <a:ext cx="11019513" cy="53353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dirty="0" err="1"/>
              <a:t>Varianty</a:t>
            </a:r>
            <a:r>
              <a:rPr dirty="0"/>
              <a:t> </a:t>
            </a:r>
            <a:r>
              <a:rPr dirty="0" err="1"/>
              <a:t>názvu</a:t>
            </a:r>
            <a:r>
              <a:rPr dirty="0"/>
              <a:t> </a:t>
            </a:r>
            <a:r>
              <a:rPr lang="cs-CZ" dirty="0" smtClean="0"/>
              <a:t>–</a:t>
            </a:r>
            <a:r>
              <a:rPr dirty="0" smtClean="0"/>
              <a:t> </a:t>
            </a:r>
            <a:r>
              <a:rPr dirty="0" err="1" smtClean="0"/>
              <a:t>anketa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(ze skupiny Lítačku v </a:t>
            </a:r>
            <a:r>
              <a:rPr lang="cs-CZ" smtClean="0"/>
              <a:t>Praze nechceme)</a:t>
            </a:r>
            <a:endParaRPr dirty="0"/>
          </a:p>
        </p:txBody>
      </p:sp>
      <p:pic>
        <p:nvPicPr>
          <p:cNvPr id="184" name="Snímek obrazovky 2016-02-05 v 10.41.4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58407" y="2841655"/>
            <a:ext cx="3762194" cy="63406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t>Názory influencerů - sentiment vůči názvu 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(TOP 100 influencerů podle Klout Score)</a:t>
            </a:r>
          </a:p>
        </p:txBody>
      </p:sp>
      <p:pic>
        <p:nvPicPr>
          <p:cNvPr id="187" name="Snímek obrazovky 2016-02-05 v 11.01.0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04876" y="2879173"/>
            <a:ext cx="10166036" cy="61485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Názory influencerů (ilustrativní výběr) - sentiment vůči názvu</a:t>
            </a:r>
          </a:p>
        </p:txBody>
      </p:sp>
      <p:graphicFrame>
        <p:nvGraphicFramePr>
          <p:cNvPr id="190" name="Table 190"/>
          <p:cNvGraphicFramePr/>
          <p:nvPr/>
        </p:nvGraphicFramePr>
        <p:xfrm>
          <a:off x="952500" y="2669116"/>
          <a:ext cx="11128439" cy="30967680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305262"/>
                <a:gridCol w="2304805"/>
                <a:gridCol w="3007630"/>
                <a:gridCol w="1498423"/>
                <a:gridCol w="4012319"/>
              </a:tblGrid>
              <a:tr h="194597"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CCCCCC"/>
                      </a:solidFill>
                      <a:miter lim="400000"/>
                    </a:lnR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</a:tr>
              <a:tr h="194597"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U koho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Link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Pozitivní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komentáře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</a:tr>
              <a:tr h="183150"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Michael Skřivan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  <a:defRPr sz="1300" u="sng">
                          <a:solidFill>
                            <a:srgbClr val="0000E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hlinkClick r:id="rId3"/>
                        </a:rPr>
                        <a:t>https://www.facebook.com/michael.skrivan.3/posts/449357845273025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Neutrální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V komentářích negativní sentiment</a:t>
                      </a:r>
                    </a:p>
                  </a:txBody>
                  <a:tcPr marL="38100" marR="38100" marT="25400" marB="2540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</a:tr>
              <a:tr h="183150"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Jan Podhajský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  <a:defRPr sz="1300" u="sng">
                          <a:solidFill>
                            <a:srgbClr val="0000E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hlinkClick r:id="rId4"/>
                        </a:rPr>
                        <a:t>https://www.facebook.com/podhajsky/posts/10208321386343169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Pozitivní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V komentářích neutrální sentiment, řeší se zakázka</a:t>
                      </a:r>
                    </a:p>
                  </a:txBody>
                  <a:tcPr marL="38100" marR="38100" marT="25400" marB="2540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</a:tr>
              <a:tr h="183150"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Ondřej Profant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  <a:defRPr sz="1300" u="sng">
                          <a:solidFill>
                            <a:srgbClr val="0000E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hlinkClick r:id="rId5"/>
                        </a:rPr>
                        <a:t>https://www.facebook.com/ondrej.profant/posts/10205471068842826?fref=nf&amp;pnref=story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Pozitivní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Diskutující se přiklání k názvu tramvajenka</a:t>
                      </a:r>
                    </a:p>
                  </a:txBody>
                  <a:tcPr marL="38100" marR="38100" marT="25400" marB="2540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</a:tr>
              <a:tr h="183150"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Vilém Rubeš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  <a:defRPr sz="1300" u="sng">
                          <a:solidFill>
                            <a:srgbClr val="0000E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hlinkClick r:id="rId6"/>
                        </a:rPr>
                        <a:t>https://www.facebook.com/vilem.rubes/posts/10208779419989920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Negativní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V komentářích negativní sentiment, řeší se zakázka</a:t>
                      </a:r>
                    </a:p>
                  </a:txBody>
                  <a:tcPr marL="38100" marR="38100" marT="25400" marB="2540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</a:tr>
              <a:tr h="183150"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Josef Šlerka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  <a:defRPr sz="1300" u="sng">
                          <a:solidFill>
                            <a:srgbClr val="0000E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hlinkClick r:id="rId7"/>
                        </a:rPr>
                        <a:t>https://www.facebook.com/josef.slerka/posts/10153939472733156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Neutrální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V komentářích negativní sentiment</a:t>
                      </a:r>
                    </a:p>
                  </a:txBody>
                  <a:tcPr marL="38100" marR="38100" marT="25400" marB="2540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</a:tr>
              <a:tr h="183150"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Matěj Stropnický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  <a:defRPr sz="1300" u="sng">
                          <a:solidFill>
                            <a:srgbClr val="0000E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hlinkClick r:id="rId8"/>
                        </a:rPr>
                        <a:t>https://www.facebook.com/permalink.php?story_fbid=10156976450320131&amp;id=269551075130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Pozitivní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V komentářích negativní sentiment</a:t>
                      </a:r>
                    </a:p>
                  </a:txBody>
                  <a:tcPr marL="38100" marR="38100" marT="25400" marB="2540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</a:tr>
              <a:tr h="183150"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Pavel Ungr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  <a:defRPr sz="1300" u="sng">
                          <a:solidFill>
                            <a:srgbClr val="0000E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hlinkClick r:id="rId9"/>
                        </a:rPr>
                        <a:t>https://www.facebook.com/pavelungr/posts/10207371828550367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Pozitivní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Diskutující se přiklání k názvu tramvajenka</a:t>
                      </a:r>
                    </a:p>
                  </a:txBody>
                  <a:tcPr marL="38100" marR="38100" marT="25400" marB="2540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</a:tr>
              <a:tr h="183150"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Ondřej Černoš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  <a:defRPr sz="1300" u="sng">
                          <a:solidFill>
                            <a:srgbClr val="0000E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hlinkClick r:id="rId10"/>
                        </a:rPr>
                        <a:t>https://www.facebook.com/ondrej.cernos/posts/10208856002465514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Pozitivní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Diskutující se přiklání k názvu tramvajenka</a:t>
                      </a:r>
                    </a:p>
                  </a:txBody>
                  <a:tcPr marL="38100" marR="38100" marT="25400" marB="2540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</a:tr>
              <a:tr h="183150"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Monika Horáková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  <a:defRPr sz="1300" u="sng">
                          <a:solidFill>
                            <a:srgbClr val="0000E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hlinkClick r:id="rId11"/>
                        </a:rPr>
                        <a:t>https://www.facebook.com/monika.horakova.984/posts/1687191144857569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Pozitivní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V komentářích negativní sentiment</a:t>
                      </a:r>
                    </a:p>
                  </a:txBody>
                  <a:tcPr marL="38100" marR="38100" marT="25400" marB="2540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</a:tr>
              <a:tr h="183150"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Ondrej Mirovsky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  <a:defRPr sz="1300" u="sng">
                          <a:solidFill>
                            <a:srgbClr val="0000E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hlinkClick r:id="rId12"/>
                        </a:rPr>
                        <a:t>https://www.facebook.com/ondrej.mirovsky/posts/10205316446612292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Pozitivní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V komentářích pozitivní sentiment</a:t>
                      </a:r>
                    </a:p>
                  </a:txBody>
                  <a:tcPr marL="38100" marR="38100" marT="25400" marB="2540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</a:tr>
              <a:tr h="183150"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Dominik Feri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  <a:defRPr sz="1300" u="sng">
                          <a:solidFill>
                            <a:srgbClr val="0000E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hlinkClick r:id="rId13"/>
                        </a:rPr>
                        <a:t>https://www.facebook.com/Dominik.Feri/posts/1195110363834201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Negativní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V komentářích negativní sentiment</a:t>
                      </a:r>
                    </a:p>
                  </a:txBody>
                  <a:tcPr marL="38100" marR="38100" marT="25400" marB="2540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</a:tr>
              <a:tr h="183150"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Marek Prokop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  <a:defRPr sz="1300" u="sng">
                          <a:solidFill>
                            <a:srgbClr val="0000E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hlinkClick r:id="rId14"/>
                        </a:rPr>
                        <a:t>https://www.facebook.com/marek.prokop/posts/10207670672741273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Negativní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V komentářích negativní sentiment</a:t>
                      </a:r>
                    </a:p>
                  </a:txBody>
                  <a:tcPr marL="38100" marR="38100" marT="25400" marB="2540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</a:tr>
              <a:tr h="183150"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Dan Dočekal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  <a:defRPr sz="1300" u="sng">
                          <a:solidFill>
                            <a:srgbClr val="0000E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hlinkClick r:id="rId15"/>
                        </a:rPr>
                        <a:t>https://www.facebook.com/Daniel.Docekal/posts/10153899390674931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Pozitivní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600"/>
                      </a:pPr>
                      <a:endParaRPr/>
                    </a:p>
                  </a:txBody>
                  <a:tcPr marL="38100" marR="38100" marT="25400" marB="2540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</a:tr>
              <a:tr h="183150"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Daniel Vávra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  <a:defRPr sz="1300" u="sng">
                          <a:solidFill>
                            <a:srgbClr val="0000E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hlinkClick r:id="rId16"/>
                        </a:rPr>
                        <a:t>https://www.facebook.com/daniel.vavra/posts/10208633057412890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Pozitivní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V komentářích negativní sentiment</a:t>
                      </a:r>
                    </a:p>
                  </a:txBody>
                  <a:tcPr marL="38100" marR="38100" marT="25400" marB="2540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</a:tr>
              <a:tr h="183150"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Jakub Janda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  <a:defRPr sz="1300" u="sng">
                          <a:solidFill>
                            <a:srgbClr val="0000E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hlinkClick r:id="rId17"/>
                        </a:rPr>
                        <a:t>https://www.facebook.com/TheJakubJanda/posts/10208605378481746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Pozitivní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V komentářích negativní sentiment</a:t>
                      </a:r>
                    </a:p>
                  </a:txBody>
                  <a:tcPr marL="38100" marR="38100" marT="25400" marB="2540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</a:tr>
              <a:tr h="183150"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Lenka Kohoutová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  <a:defRPr sz="1300" u="sng">
                          <a:solidFill>
                            <a:srgbClr val="0000E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hlinkClick r:id="rId18"/>
                        </a:rPr>
                        <a:t>https://www.facebook.com/lenka.kohoutova1/posts/1125112024166048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Negativní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V komentářích se řeší zakázka</a:t>
                      </a:r>
                    </a:p>
                  </a:txBody>
                  <a:tcPr marL="38100" marR="38100" marT="25400" marB="2540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</a:tr>
              <a:tr h="183150"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Benjamin Slavík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  <a:defRPr sz="1300" u="sng">
                          <a:solidFill>
                            <a:srgbClr val="0000E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hlinkClick r:id="rId19"/>
                        </a:rPr>
                        <a:t>https://www.facebook.com/ben.slavik.9/posts/10206453775638193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Negativní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Diskutující se přiklání k názvu tramvajenka</a:t>
                      </a:r>
                    </a:p>
                  </a:txBody>
                  <a:tcPr marL="38100" marR="38100" marT="25400" marB="2540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</a:tr>
              <a:tr h="183150"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Tomáš Marek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  <a:defRPr sz="1300" u="sng">
                          <a:solidFill>
                            <a:srgbClr val="0000E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hlinkClick r:id="rId20"/>
                        </a:rPr>
                        <a:t>https://www.facebook.com/tomas.marek.3597/posts/1318688761493075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Pozitivní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600"/>
                      </a:pPr>
                      <a:endParaRPr/>
                    </a:p>
                  </a:txBody>
                  <a:tcPr marL="38100" marR="38100" marT="25400" marB="2540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</a:tr>
              <a:tr h="183150"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David Klimeš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  <a:defRPr sz="1300" u="sng">
                          <a:solidFill>
                            <a:srgbClr val="0000E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hlinkClick r:id="rId21"/>
                        </a:rPr>
                        <a:t>https://www.facebook.com/david.klimes/posts/10208419176694635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Neutrální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600"/>
                      </a:pPr>
                      <a:endParaRPr/>
                    </a:p>
                  </a:txBody>
                  <a:tcPr marL="38100" marR="38100" marT="25400" marB="2540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</a:tr>
              <a:tr h="183150"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Lukáš Hes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  <a:defRPr sz="1300" u="sng">
                          <a:solidFill>
                            <a:srgbClr val="0000E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hlinkClick r:id="rId22"/>
                        </a:rPr>
                        <a:t>https://www.facebook.com/heslukas/posts/10208076404375237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Negativní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Diskutující se přiklání k názvu tramvajenka</a:t>
                      </a:r>
                    </a:p>
                  </a:txBody>
                  <a:tcPr marL="38100" marR="38100" marT="25400" marB="2540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</a:tr>
              <a:tr h="183150"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Martha Elefteriadu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  <a:defRPr sz="1300" u="sng">
                          <a:solidFill>
                            <a:srgbClr val="0000E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hlinkClick r:id="rId23"/>
                        </a:rPr>
                        <a:t>https://www.facebook.com/martha.elefteriadu/posts/10208898545079777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Negativní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Diskutující se přiklání k názvu tramvajenka</a:t>
                      </a:r>
                    </a:p>
                  </a:txBody>
                  <a:tcPr marL="38100" marR="38100" marT="25400" marB="2540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</a:tr>
              <a:tr h="183150"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Martin Komárek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  <a:defRPr sz="1300" u="sng">
                          <a:solidFill>
                            <a:srgbClr val="0000E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hlinkClick r:id="rId24"/>
                        </a:rPr>
                        <a:t>https://www.facebook.com/martin.komarek.31/posts/10205885462076882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Neutrální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Diskuze se vede spíš o práci poslance, k názvu se nevyjadřují</a:t>
                      </a:r>
                    </a:p>
                  </a:txBody>
                  <a:tcPr marL="38100" marR="38100" marT="25400" marB="2540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</a:tr>
              <a:tr h="183150"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Tomáš Fojtík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  <a:defRPr sz="1300" u="sng">
                          <a:solidFill>
                            <a:srgbClr val="0000E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hlinkClick r:id="rId25"/>
                        </a:rPr>
                        <a:t>https://www.facebook.com/pankaplan/posts/10153964471763689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Pozitivní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v diskuzi negativní sentiment</a:t>
                      </a:r>
                    </a:p>
                  </a:txBody>
                  <a:tcPr marL="38100" marR="38100" marT="25400" marB="2540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</a:tr>
              <a:tr h="183150"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Zlý Negr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  <a:defRPr sz="1300" u="sng">
                          <a:solidFill>
                            <a:srgbClr val="0000E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hlinkClick r:id="rId26"/>
                        </a:rPr>
                        <a:t>https://www.facebook.com/zly.negr/posts/1309711245722332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Pozitivní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název neřeší</a:t>
                      </a:r>
                    </a:p>
                  </a:txBody>
                  <a:tcPr marL="38100" marR="38100" marT="25400" marB="2540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</a:tr>
              <a:tr h="183150"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Jan Tichý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  <a:defRPr sz="1300" u="sng">
                          <a:solidFill>
                            <a:srgbClr val="0000E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hlinkClick r:id="rId27"/>
                        </a:rPr>
                        <a:t>https://www.facebook.com/jantichy/posts/10206525589553079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Pozitivní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neřeší název, ale spíš fungování celého projektu</a:t>
                      </a:r>
                    </a:p>
                  </a:txBody>
                  <a:tcPr marL="38100" marR="38100" marT="25400" marB="2540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</a:tr>
              <a:tr h="183150"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Filip Rožánek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  <a:defRPr sz="1300" u="sng">
                          <a:solidFill>
                            <a:srgbClr val="0000E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hlinkClick r:id="rId28"/>
                        </a:rPr>
                        <a:t>https://www.facebook.com/rozanek/posts/10207207289293195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Neutrální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bez diskuze</a:t>
                      </a:r>
                    </a:p>
                  </a:txBody>
                  <a:tcPr marL="38100" marR="38100" marT="25400" marB="2540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</a:tr>
              <a:tr h="183150"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Martin Jaroš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  <a:defRPr sz="1300" u="sng">
                          <a:solidFill>
                            <a:srgbClr val="0000E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hlinkClick r:id="rId29"/>
                        </a:rPr>
                        <a:t>https://www.facebook.com/panjaros/posts/10153880634148630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Pozitivní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v diskuzi pozitivní i negativní sentiment vůči lítačce, hodně lidí souhlasí s tím, že je to nafouknutý problém</a:t>
                      </a:r>
                    </a:p>
                  </a:txBody>
                  <a:tcPr marL="38100" marR="38100" marT="25400" marB="2540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</a:tr>
              <a:tr h="183150"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Václav Lohr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  <a:defRPr sz="1300" u="sng">
                          <a:solidFill>
                            <a:srgbClr val="0000E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hlinkClick r:id="rId30"/>
                        </a:rPr>
                        <a:t>https://www.facebook.com/vaclav.lohr/posts/10205265422947534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Negativní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spíš proti celému projektu</a:t>
                      </a:r>
                    </a:p>
                  </a:txBody>
                  <a:tcPr marL="38100" marR="38100" marT="25400" marB="2540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</a:tr>
              <a:tr h="183150"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Matěj Michlík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  <a:defRPr sz="1300" u="sng">
                          <a:solidFill>
                            <a:srgbClr val="0000E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hlinkClick r:id="rId31"/>
                        </a:rPr>
                        <a:t>https://www.facebook.com/notes/matej-michl%C3%ADk/l%C3%ADta%C4%8Dka-projekt-na-p%C3%A1r-let/10153464627007875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Pozitivní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600"/>
                      </a:pPr>
                      <a:endParaRPr/>
                    </a:p>
                  </a:txBody>
                  <a:tcPr marL="38100" marR="38100" marT="25400" marB="2540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</a:tr>
              <a:tr h="183150"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Dušan Radovanovič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  <a:defRPr sz="1300" u="sng">
                          <a:solidFill>
                            <a:srgbClr val="0000E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hlinkClick r:id="rId32"/>
                        </a:rPr>
                        <a:t>https://www.facebook.com/dusan.radovanovic.395/posts/937485972965575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Pozitivní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pozitivní k projektu</a:t>
                      </a:r>
                    </a:p>
                  </a:txBody>
                  <a:tcPr marL="38100" marR="38100" marT="25400" marB="2540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</a:tr>
              <a:tr h="183150"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Saša Uhlová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  <a:defRPr sz="1300" u="sng">
                          <a:solidFill>
                            <a:srgbClr val="0000E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hlinkClick r:id="rId33"/>
                        </a:rPr>
                        <a:t>https://www.facebook.com/sasa.uhlova/posts/1136430436374677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Pozitivní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v diskuzi pozitivní i negativní</a:t>
                      </a:r>
                    </a:p>
                  </a:txBody>
                  <a:tcPr marL="38100" marR="38100" marT="25400" marB="2540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</a:tr>
              <a:tr h="183150"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Ondřej Profant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  <a:defRPr sz="1300" u="sng">
                          <a:solidFill>
                            <a:srgbClr val="0000E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hlinkClick r:id="rId34"/>
                        </a:rPr>
                        <a:t>https://www.facebook.com/ondrej.profant/posts/10205471068842826?fref=nf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Pozitivní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Diskutující se přiklání k názvu tramvajenka</a:t>
                      </a:r>
                    </a:p>
                  </a:txBody>
                  <a:tcPr marL="38100" marR="38100" marT="25400" marB="2540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</a:tr>
              <a:tr h="183150"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Jindřich Šídlo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  <a:defRPr sz="1300" u="sng">
                          <a:solidFill>
                            <a:srgbClr val="0000E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hlinkClick r:id="rId35"/>
                        </a:rPr>
                        <a:t>https://twitter.com/nazoryhn/status/691550857947680769?lang=cs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Negativní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i diskuze je pozitivní</a:t>
                      </a:r>
                    </a:p>
                  </a:txBody>
                  <a:tcPr marL="38100" marR="38100" marT="25400" marB="2540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</a:tr>
              <a:tr h="183150"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Patrik Zandl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  <a:defRPr sz="1300" u="sng">
                          <a:solidFill>
                            <a:srgbClr val="0000E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hlinkClick r:id="rId35"/>
                        </a:rPr>
                        <a:t>https://twitter.com/tangero/status/691675900316913666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pozitivní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600"/>
                      </a:pPr>
                      <a:endParaRPr/>
                    </a:p>
                  </a:txBody>
                  <a:tcPr marL="38100" marR="38100" marT="25400" marB="2540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</a:tr>
              <a:tr h="183150"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Veselovský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  <a:defRPr sz="1300" u="sng">
                          <a:solidFill>
                            <a:srgbClr val="0000E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hlinkClick r:id="rId36"/>
                        </a:rPr>
                        <a:t>https://twitter.com/veselovskyma/statuses/691601572292345857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000"/>
                        </a:lnSpc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Neutrální</a:t>
                      </a:r>
                    </a:p>
                  </a:txBody>
                  <a:tcPr marL="38100" marR="38100" marT="25400" marB="25400" anchor="b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600"/>
                      </a:pPr>
                      <a:endParaRPr/>
                    </a:p>
                  </a:txBody>
                  <a:tcPr marL="38100" marR="38100" marT="25400" marB="2540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Lítačka na sociálních sítích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Lítačka vyvolala na sociálních sítích krátkou, ale velice intenzivní diskuzi</a:t>
            </a:r>
          </a:p>
          <a:p>
            <a:r>
              <a:t>Našli jsme celkem 5727 zmínek, které obsahují některé ze slov „lítačka“, „tramvajenka“, „legitka“, „šalinkarta“, „karta MHD“, „karta PID“ a další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Závěry</a:t>
            </a:r>
          </a:p>
        </p:txBody>
      </p:sp>
      <p:sp>
        <p:nvSpPr>
          <p:cNvPr id="193" name="Shape 1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dirty="0" err="1"/>
              <a:t>Iniciativa</a:t>
            </a:r>
            <a:r>
              <a:rPr dirty="0"/>
              <a:t> </a:t>
            </a:r>
            <a:r>
              <a:rPr dirty="0" err="1"/>
              <a:t>vzniku</a:t>
            </a:r>
            <a:r>
              <a:rPr dirty="0"/>
              <a:t> </a:t>
            </a:r>
            <a:r>
              <a:rPr dirty="0" err="1"/>
              <a:t>nové</a:t>
            </a:r>
            <a:r>
              <a:rPr dirty="0"/>
              <a:t> </a:t>
            </a:r>
            <a:r>
              <a:rPr dirty="0" err="1" smtClean="0"/>
              <a:t>karty</a:t>
            </a:r>
            <a:r>
              <a:rPr dirty="0" smtClean="0"/>
              <a:t> </a:t>
            </a:r>
            <a:r>
              <a:rPr dirty="0"/>
              <a:t>je </a:t>
            </a:r>
            <a:r>
              <a:rPr dirty="0" err="1"/>
              <a:t>vnímána</a:t>
            </a:r>
            <a:r>
              <a:rPr dirty="0"/>
              <a:t> </a:t>
            </a:r>
            <a:r>
              <a:rPr dirty="0" err="1"/>
              <a:t>pozitivně</a:t>
            </a:r>
            <a:r>
              <a:rPr dirty="0"/>
              <a:t>.</a:t>
            </a:r>
          </a:p>
          <a:p>
            <a:pPr marL="0" indent="0">
              <a:buSzTx/>
              <a:buNone/>
            </a:pPr>
            <a:r>
              <a:rPr dirty="0" err="1"/>
              <a:t>Hlavní</a:t>
            </a:r>
            <a:r>
              <a:rPr dirty="0"/>
              <a:t> </a:t>
            </a:r>
            <a:r>
              <a:rPr dirty="0" err="1"/>
              <a:t>pozitivní</a:t>
            </a:r>
            <a:r>
              <a:rPr dirty="0"/>
              <a:t> </a:t>
            </a:r>
            <a:r>
              <a:rPr dirty="0" err="1"/>
              <a:t>informací</a:t>
            </a:r>
            <a:r>
              <a:rPr dirty="0"/>
              <a:t> je </a:t>
            </a:r>
            <a:r>
              <a:rPr dirty="0" err="1"/>
              <a:t>ušetřená</a:t>
            </a:r>
            <a:r>
              <a:rPr dirty="0"/>
              <a:t> </a:t>
            </a:r>
            <a:r>
              <a:rPr dirty="0" err="1"/>
              <a:t>částka</a:t>
            </a:r>
            <a:r>
              <a:rPr dirty="0"/>
              <a:t> pro </a:t>
            </a:r>
            <a:r>
              <a:rPr dirty="0" err="1"/>
              <a:t>Prahu</a:t>
            </a:r>
            <a:r>
              <a:rPr dirty="0"/>
              <a:t> a "</a:t>
            </a:r>
            <a:r>
              <a:rPr dirty="0" err="1"/>
              <a:t>vítězství</a:t>
            </a:r>
            <a:r>
              <a:rPr dirty="0"/>
              <a:t> </a:t>
            </a:r>
            <a:r>
              <a:rPr dirty="0" err="1"/>
              <a:t>nad</a:t>
            </a:r>
            <a:r>
              <a:rPr dirty="0"/>
              <a:t> EMS”.</a:t>
            </a:r>
          </a:p>
          <a:p>
            <a:pPr marL="0" indent="0">
              <a:buSzTx/>
              <a:buNone/>
            </a:pPr>
            <a:r>
              <a:rPr dirty="0" err="1"/>
              <a:t>Objevuje</a:t>
            </a:r>
            <a:r>
              <a:rPr dirty="0"/>
              <a:t> se </a:t>
            </a:r>
            <a:r>
              <a:rPr dirty="0" err="1"/>
              <a:t>sice</a:t>
            </a:r>
            <a:r>
              <a:rPr dirty="0"/>
              <a:t> </a:t>
            </a:r>
            <a:r>
              <a:rPr dirty="0" err="1"/>
              <a:t>ojedinělá</a:t>
            </a:r>
            <a:r>
              <a:rPr dirty="0"/>
              <a:t> </a:t>
            </a:r>
            <a:r>
              <a:rPr dirty="0" err="1"/>
              <a:t>kritika</a:t>
            </a:r>
            <a:r>
              <a:rPr dirty="0"/>
              <a:t> </a:t>
            </a:r>
            <a:r>
              <a:rPr dirty="0" err="1"/>
              <a:t>stran</a:t>
            </a:r>
            <a:r>
              <a:rPr dirty="0"/>
              <a:t> </a:t>
            </a:r>
            <a:r>
              <a:rPr dirty="0" err="1"/>
              <a:t>zakázky</a:t>
            </a:r>
            <a:r>
              <a:rPr dirty="0"/>
              <a:t>, </a:t>
            </a:r>
            <a:r>
              <a:rPr dirty="0" err="1"/>
              <a:t>nejasností</a:t>
            </a:r>
            <a:r>
              <a:rPr dirty="0"/>
              <a:t> a </a:t>
            </a:r>
            <a:r>
              <a:rPr dirty="0" err="1"/>
              <a:t>celkové</a:t>
            </a:r>
            <a:r>
              <a:rPr dirty="0"/>
              <a:t> </a:t>
            </a:r>
            <a:r>
              <a:rPr dirty="0" err="1"/>
              <a:t>konspirace</a:t>
            </a:r>
            <a:r>
              <a:rPr dirty="0"/>
              <a:t> </a:t>
            </a:r>
            <a:r>
              <a:rPr dirty="0" err="1"/>
              <a:t>kolem</a:t>
            </a:r>
            <a:r>
              <a:rPr dirty="0"/>
              <a:t> </a:t>
            </a:r>
            <a:r>
              <a:rPr dirty="0" err="1"/>
              <a:t>projektu</a:t>
            </a:r>
            <a:r>
              <a:rPr dirty="0"/>
              <a:t>, ale v </a:t>
            </a:r>
            <a:r>
              <a:rPr dirty="0" err="1"/>
              <a:t>zásadě</a:t>
            </a:r>
            <a:r>
              <a:rPr dirty="0"/>
              <a:t> se </a:t>
            </a:r>
            <a:r>
              <a:rPr dirty="0" err="1"/>
              <a:t>nijak</a:t>
            </a:r>
            <a:r>
              <a:rPr dirty="0"/>
              <a:t> </a:t>
            </a:r>
            <a:r>
              <a:rPr dirty="0" err="1"/>
              <a:t>zvlášť</a:t>
            </a:r>
            <a:r>
              <a:rPr dirty="0"/>
              <a:t> </a:t>
            </a:r>
            <a:r>
              <a:rPr dirty="0" err="1"/>
              <a:t>tyto</a:t>
            </a:r>
            <a:r>
              <a:rPr dirty="0"/>
              <a:t> </a:t>
            </a:r>
            <a:r>
              <a:rPr dirty="0" err="1"/>
              <a:t>názory</a:t>
            </a:r>
            <a:r>
              <a:rPr dirty="0"/>
              <a:t> </a:t>
            </a:r>
            <a:r>
              <a:rPr dirty="0" err="1"/>
              <a:t>nešíří</a:t>
            </a:r>
            <a:r>
              <a:rPr dirty="0"/>
              <a:t> (s </a:t>
            </a:r>
            <a:r>
              <a:rPr dirty="0" err="1"/>
              <a:t>vyjímkou</a:t>
            </a:r>
            <a:r>
              <a:rPr dirty="0"/>
              <a:t> </a:t>
            </a:r>
            <a:r>
              <a:rPr dirty="0" err="1"/>
              <a:t>médií</a:t>
            </a:r>
            <a:r>
              <a:rPr dirty="0"/>
              <a:t> </a:t>
            </a:r>
            <a:r>
              <a:rPr dirty="0" err="1"/>
              <a:t>Respekt</a:t>
            </a:r>
            <a:r>
              <a:rPr dirty="0"/>
              <a:t> a Echo24).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Závěry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Diskuze byla krátká, ale velmi intenzivní (většina zmínek první den oznámení).</a:t>
            </a:r>
          </a:p>
          <a:p>
            <a:pPr marL="0" indent="0">
              <a:buSzTx/>
              <a:buNone/>
            </a:pPr>
            <a:r>
              <a:t>K tématu se vyjádřilo hodně influencerů, i u nich převládá pozitivní vnímání projektu, ale asi třetina má výhrady vůči názvu.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Lítačka na sociálních sítích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Diskuze se vedla primárně na Facebooku (71,6 %), objevovaly se zmínky v médiích (13,4 %) a také byl poměrně silně zastoupený Twitter (11,7 %)</a:t>
            </a:r>
          </a:p>
          <a:p>
            <a:r>
              <a:t>K tématu se vyjadřovalo hodně influencerů (viz jeden z dalších slidů)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t>Vývoj počtu zmínek od 25.1. do 1.12.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(Social Insider)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342900" defTabSz="457200">
              <a:spcBef>
                <a:spcPts val="0"/>
              </a:spcBef>
              <a:buSzTx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3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6753" y="4685751"/>
            <a:ext cx="10746421" cy="20597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Vývoj počtu zmínek od 25.1. do 1.12 (Sentione)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342900" defTabSz="457200">
              <a:spcBef>
                <a:spcPts val="0"/>
              </a:spcBef>
              <a:buSzTx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39" name="Snímek obrazovky 2016-02-21 v 19.23.0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0146" y="3531710"/>
            <a:ext cx="10365523" cy="43627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t>FB Insights na oficiální stránce Lítačka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(kopíruje pokles zmínek na sociálních sítích)</a:t>
            </a:r>
          </a:p>
        </p:txBody>
      </p:sp>
      <p:pic>
        <p:nvPicPr>
          <p:cNvPr id="142" name="Snímek obrazovky 2016-02-05 v 10.45.1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2213" y="3008884"/>
            <a:ext cx="5039918" cy="3025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Snímek obrazovky 2016-02-05 v 10.45.3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52604" y="2981857"/>
            <a:ext cx="5039918" cy="3079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t>Zdroje zmínek a článků 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(od 25.1. do 1.12.)</a:t>
            </a:r>
          </a:p>
        </p:txBody>
      </p:sp>
      <p:pic>
        <p:nvPicPr>
          <p:cNvPr id="146" name="Snímek obrazovky 2016-02-21 v 19.08.4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72544" y="3116593"/>
            <a:ext cx="5505992" cy="57421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Negativní zmínky o Lítačce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85572">
              <a:spcBef>
                <a:spcPts val="2700"/>
              </a:spcBef>
              <a:buSzTx/>
              <a:buNone/>
              <a:defRPr sz="2376"/>
            </a:pPr>
            <a:r>
              <a:t>Lítačka je haněná z několika opakujících se důvodů:</a:t>
            </a:r>
          </a:p>
          <a:p>
            <a:pPr marL="293370" indent="-293370" defTabSz="385572">
              <a:spcBef>
                <a:spcPts val="2700"/>
              </a:spcBef>
              <a:defRPr sz="2376"/>
            </a:pPr>
            <a:r>
              <a:t>připomíná to sloveso létat, tudíž se to pro název nehodí</a:t>
            </a:r>
          </a:p>
          <a:p>
            <a:pPr marL="293370" indent="-293370" defTabSz="385572">
              <a:spcBef>
                <a:spcPts val="2700"/>
              </a:spcBef>
              <a:defRPr sz="2376"/>
            </a:pPr>
            <a:r>
              <a:t>protože je to starý název pro vojenskou hlídku a to nechtějí</a:t>
            </a:r>
          </a:p>
          <a:p>
            <a:pPr marL="293370" indent="-293370" defTabSz="385572">
              <a:spcBef>
                <a:spcPts val="2700"/>
              </a:spcBef>
              <a:defRPr sz="2376"/>
            </a:pPr>
            <a:r>
              <a:t>protože to připomíná průjem (ano, i to se opakovalo vícekrát)</a:t>
            </a:r>
          </a:p>
          <a:p>
            <a:pPr marL="293370" indent="-293370" defTabSz="385572">
              <a:spcBef>
                <a:spcPts val="2700"/>
              </a:spcBef>
              <a:defRPr sz="2376"/>
            </a:pPr>
            <a:r>
              <a:t>Lítačka není slovo pražského původu, vadí rodilým pražákům, zatímco přistěhovalým většinou název vyhovuje.</a:t>
            </a:r>
          </a:p>
          <a:p>
            <a:pPr marL="293370" indent="-293370" defTabSz="385572">
              <a:spcBef>
                <a:spcPts val="2700"/>
              </a:spcBef>
              <a:defRPr sz="2376"/>
            </a:pPr>
            <a:r>
              <a:t>připomíná to lítací dveře</a:t>
            </a:r>
          </a:p>
          <a:p>
            <a:pPr marL="293370" indent="-293370" defTabSz="385572">
              <a:spcBef>
                <a:spcPts val="2700"/>
              </a:spcBef>
              <a:defRPr sz="2376"/>
            </a:pPr>
            <a:r>
              <a:t>je to nespisovný výraz</a:t>
            </a:r>
          </a:p>
          <a:p>
            <a:pPr marL="293370" indent="-293370" defTabSz="385572">
              <a:spcBef>
                <a:spcPts val="2700"/>
              </a:spcBef>
              <a:defRPr sz="2376"/>
            </a:pPr>
            <a:r>
              <a:t>cizinci ho nebudou moct správně vyslovit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Negativní zmínky o Legitce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Legitka byla brána negativně především proto, že:</a:t>
            </a:r>
          </a:p>
          <a:p>
            <a:r>
              <a:t>se jedná o starý výraz, používal se kdysi</a:t>
            </a:r>
          </a:p>
          <a:p>
            <a:r>
              <a:t>lepší jsou “anglické” názvy, protože je to modernější</a:t>
            </a:r>
          </a:p>
          <a:p>
            <a:r>
              <a:t>může se plést s občanským průkazem, legitimací</a:t>
            </a:r>
          </a:p>
          <a:p>
            <a:pPr marL="342900" indent="-342900" defTabSz="457200">
              <a:spcBef>
                <a:spcPts val="0"/>
              </a:spcBef>
              <a:buSzTx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878</Words>
  <Application>Microsoft Office PowerPoint</Application>
  <PresentationFormat>Vlastní</PresentationFormat>
  <Paragraphs>209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Helvetica</vt:lpstr>
      <vt:lpstr>Helvetica Light</vt:lpstr>
      <vt:lpstr>Helvetica Neue</vt:lpstr>
      <vt:lpstr>White</vt:lpstr>
      <vt:lpstr>„Lítačka“ a další varianty v sociálních sítích</vt:lpstr>
      <vt:lpstr>Lítačka na sociálních sítích</vt:lpstr>
      <vt:lpstr>Lítačka na sociálních sítích</vt:lpstr>
      <vt:lpstr>Vývoj počtu zmínek od 25.1. do 1.12. (Social Insider)</vt:lpstr>
      <vt:lpstr>Vývoj počtu zmínek od 25.1. do 1.12 (Sentione)</vt:lpstr>
      <vt:lpstr>FB Insights na oficiální stránce Lítačka (kopíruje pokles zmínek na sociálních sítích)</vt:lpstr>
      <vt:lpstr>Zdroje zmínek a článků  (od 25.1. do 1.12.)</vt:lpstr>
      <vt:lpstr>Negativní zmínky o Lítačce</vt:lpstr>
      <vt:lpstr>Negativní zmínky o Legitce</vt:lpstr>
      <vt:lpstr>Negativní zmínky o Tramvajence</vt:lpstr>
      <vt:lpstr>Sociální sítě - klíčová slova</vt:lpstr>
      <vt:lpstr>Lítačka - síla zmínek</vt:lpstr>
      <vt:lpstr>Prezentace aplikace PowerPoint</vt:lpstr>
      <vt:lpstr>Pohlaví autorů zmínek</vt:lpstr>
      <vt:lpstr>Sociální sítě - TOP 15 emotikonů (klíčové slovo Lítačka)</vt:lpstr>
      <vt:lpstr>Varianty názvu</vt:lpstr>
      <vt:lpstr>Varianty názvu – anketa (ze skupiny Lítačku v Praze nechceme)</vt:lpstr>
      <vt:lpstr>Názory influencerů - sentiment vůči názvu  (TOP 100 influencerů podle Klout Score)</vt:lpstr>
      <vt:lpstr>Názory influencerů (ilustrativní výběr) - sentiment vůči názvu</vt:lpstr>
      <vt:lpstr>Závěry</vt:lpstr>
      <vt:lpstr>Závěry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„Lítačka“ a další varianty v sociálních sítích</dc:title>
  <cp:lastModifiedBy>Vít Hofman</cp:lastModifiedBy>
  <cp:revision>2</cp:revision>
  <dcterms:modified xsi:type="dcterms:W3CDTF">2016-02-23T08:56:18Z</dcterms:modified>
</cp:coreProperties>
</file>