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6"/>
  </p:sldMasterIdLst>
  <p:sldIdLst>
    <p:sldId id="258" r:id="rId7"/>
    <p:sldId id="256" r:id="rId8"/>
    <p:sldId id="270" r:id="rId9"/>
    <p:sldId id="272" r:id="rId10"/>
    <p:sldId id="259" r:id="rId11"/>
    <p:sldId id="261" r:id="rId12"/>
    <p:sldId id="260" r:id="rId13"/>
    <p:sldId id="262" r:id="rId14"/>
    <p:sldId id="263" r:id="rId15"/>
    <p:sldId id="264" r:id="rId16"/>
    <p:sldId id="267" r:id="rId17"/>
    <p:sldId id="266" r:id="rId18"/>
    <p:sldId id="273" r:id="rId19"/>
    <p:sldId id="274" r:id="rId20"/>
    <p:sldId id="275" r:id="rId21"/>
    <p:sldId id="265" r:id="rId22"/>
    <p:sldId id="268" r:id="rId23"/>
    <p:sldId id="269" r:id="rId24"/>
    <p:sldId id="271" r:id="rId25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5A31E-0FE5-4AEC-98FF-7D159B9BDF71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178372AB-BF99-412B-A170-512B2EB87C16}">
      <dgm:prSet phldrT="[Text]" custT="1"/>
      <dgm:spPr/>
      <dgm:t>
        <a:bodyPr/>
        <a:lstStyle/>
        <a:p>
          <a:r>
            <a:rPr lang="cs-CZ" sz="2000" b="1" dirty="0" smtClean="0"/>
            <a:t>23. 5.</a:t>
          </a:r>
          <a:endParaRPr lang="cs-CZ" sz="2000" b="1" dirty="0"/>
        </a:p>
      </dgm:t>
    </dgm:pt>
    <dgm:pt modelId="{FA6892F9-4B3F-4221-BD94-A34B26397FE6}" type="parTrans" cxnId="{F46F5A1D-50F8-43E7-B37C-8D3BC1E0B234}">
      <dgm:prSet/>
      <dgm:spPr/>
      <dgm:t>
        <a:bodyPr/>
        <a:lstStyle/>
        <a:p>
          <a:endParaRPr lang="cs-CZ"/>
        </a:p>
      </dgm:t>
    </dgm:pt>
    <dgm:pt modelId="{EC4308F4-708F-4870-8F2F-735F8524F715}" type="sibTrans" cxnId="{F46F5A1D-50F8-43E7-B37C-8D3BC1E0B234}">
      <dgm:prSet/>
      <dgm:spPr/>
      <dgm:t>
        <a:bodyPr/>
        <a:lstStyle/>
        <a:p>
          <a:endParaRPr lang="cs-CZ"/>
        </a:p>
      </dgm:t>
    </dgm:pt>
    <dgm:pt modelId="{59ACD748-3CB8-4B13-A83B-D97B30122F43}">
      <dgm:prSet phldrT="[Text]"/>
      <dgm:spPr/>
      <dgm:t>
        <a:bodyPr/>
        <a:lstStyle/>
        <a:p>
          <a:r>
            <a:rPr lang="cs-CZ" dirty="0" smtClean="0"/>
            <a:t>Jednání zastupitelstva MHMP</a:t>
          </a:r>
          <a:endParaRPr lang="cs-CZ" dirty="0"/>
        </a:p>
      </dgm:t>
    </dgm:pt>
    <dgm:pt modelId="{2303BF53-CF3F-4034-A255-52BEEF4A6FD3}" type="parTrans" cxnId="{E415B70B-AD24-486B-8EC4-FEE3B212FF76}">
      <dgm:prSet/>
      <dgm:spPr/>
      <dgm:t>
        <a:bodyPr/>
        <a:lstStyle/>
        <a:p>
          <a:endParaRPr lang="cs-CZ"/>
        </a:p>
      </dgm:t>
    </dgm:pt>
    <dgm:pt modelId="{56A9234D-CD6B-460C-AD32-6F0A56F66E28}" type="sibTrans" cxnId="{E415B70B-AD24-486B-8EC4-FEE3B212FF76}">
      <dgm:prSet/>
      <dgm:spPr/>
      <dgm:t>
        <a:bodyPr/>
        <a:lstStyle/>
        <a:p>
          <a:endParaRPr lang="cs-CZ"/>
        </a:p>
      </dgm:t>
    </dgm:pt>
    <dgm:pt modelId="{E46F75EA-09EA-41B4-9567-AE7C737F929C}">
      <dgm:prSet phldrT="[Text]"/>
      <dgm:spPr/>
      <dgm:t>
        <a:bodyPr/>
        <a:lstStyle/>
        <a:p>
          <a:r>
            <a:rPr lang="cs-CZ" dirty="0" smtClean="0"/>
            <a:t>Schválení financování geologického průzkumu</a:t>
          </a:r>
          <a:endParaRPr lang="cs-CZ" dirty="0"/>
        </a:p>
      </dgm:t>
    </dgm:pt>
    <dgm:pt modelId="{CBF74B9E-29C8-494D-A9A5-AA5CA9414345}" type="parTrans" cxnId="{DFB78DD4-B661-4B00-AD71-C5F88BF21812}">
      <dgm:prSet/>
      <dgm:spPr/>
      <dgm:t>
        <a:bodyPr/>
        <a:lstStyle/>
        <a:p>
          <a:endParaRPr lang="cs-CZ"/>
        </a:p>
      </dgm:t>
    </dgm:pt>
    <dgm:pt modelId="{8370A58D-B5F3-40A9-B3F8-15D4243A6578}" type="sibTrans" cxnId="{DFB78DD4-B661-4B00-AD71-C5F88BF21812}">
      <dgm:prSet/>
      <dgm:spPr/>
      <dgm:t>
        <a:bodyPr/>
        <a:lstStyle/>
        <a:p>
          <a:endParaRPr lang="cs-CZ"/>
        </a:p>
      </dgm:t>
    </dgm:pt>
    <dgm:pt modelId="{49D9404A-A6E2-497A-A3BC-A0F28FFD80F7}">
      <dgm:prSet phldrT="[Text]" custT="1"/>
      <dgm:spPr/>
      <dgm:t>
        <a:bodyPr/>
        <a:lstStyle/>
        <a:p>
          <a:r>
            <a:rPr lang="cs-CZ" sz="2000" b="1" dirty="0" smtClean="0"/>
            <a:t>20. 6.</a:t>
          </a:r>
          <a:endParaRPr lang="cs-CZ" sz="2000" b="1" dirty="0"/>
        </a:p>
      </dgm:t>
    </dgm:pt>
    <dgm:pt modelId="{FF146FA9-BF67-4568-A07E-5F9D9259AA52}" type="parTrans" cxnId="{95BD2A4B-B5DB-4543-8FF1-30DB27F83983}">
      <dgm:prSet/>
      <dgm:spPr/>
      <dgm:t>
        <a:bodyPr/>
        <a:lstStyle/>
        <a:p>
          <a:endParaRPr lang="cs-CZ"/>
        </a:p>
      </dgm:t>
    </dgm:pt>
    <dgm:pt modelId="{DFE99855-9EB2-4D69-BD16-01D954A1EA2C}" type="sibTrans" cxnId="{95BD2A4B-B5DB-4543-8FF1-30DB27F83983}">
      <dgm:prSet/>
      <dgm:spPr/>
      <dgm:t>
        <a:bodyPr/>
        <a:lstStyle/>
        <a:p>
          <a:endParaRPr lang="cs-CZ"/>
        </a:p>
      </dgm:t>
    </dgm:pt>
    <dgm:pt modelId="{0C816771-C24D-4CCB-B18C-969132D07CE5}">
      <dgm:prSet phldrT="[Text]"/>
      <dgm:spPr/>
      <dgm:t>
        <a:bodyPr/>
        <a:lstStyle/>
        <a:p>
          <a:r>
            <a:rPr lang="cs-CZ" dirty="0" smtClean="0"/>
            <a:t>Faktické zahájení stavby Metra D</a:t>
          </a:r>
          <a:endParaRPr lang="cs-CZ" dirty="0"/>
        </a:p>
      </dgm:t>
    </dgm:pt>
    <dgm:pt modelId="{785D5B77-5FDE-4FA7-B9AC-468B09DCAF29}" type="parTrans" cxnId="{82A2EED2-89A9-4545-B408-91E72F185C41}">
      <dgm:prSet/>
      <dgm:spPr/>
      <dgm:t>
        <a:bodyPr/>
        <a:lstStyle/>
        <a:p>
          <a:endParaRPr lang="cs-CZ"/>
        </a:p>
      </dgm:t>
    </dgm:pt>
    <dgm:pt modelId="{43E49662-BD2B-4209-BB7C-D633ED604384}" type="sibTrans" cxnId="{82A2EED2-89A9-4545-B408-91E72F185C41}">
      <dgm:prSet/>
      <dgm:spPr/>
      <dgm:t>
        <a:bodyPr/>
        <a:lstStyle/>
        <a:p>
          <a:endParaRPr lang="cs-CZ"/>
        </a:p>
      </dgm:t>
    </dgm:pt>
    <dgm:pt modelId="{4EFC67B1-B0FD-4E96-BF3F-52133B1E14D8}">
      <dgm:prSet phldrT="[Text]"/>
      <dgm:spPr/>
      <dgm:t>
        <a:bodyPr/>
        <a:lstStyle/>
        <a:p>
          <a:r>
            <a:rPr lang="cs-CZ" dirty="0" smtClean="0"/>
            <a:t>Zahájení geologického průzkumu </a:t>
          </a:r>
          <a:endParaRPr lang="cs-CZ" dirty="0"/>
        </a:p>
      </dgm:t>
    </dgm:pt>
    <dgm:pt modelId="{0A25A948-EC82-4250-BFB6-8DBD8B42A6C4}" type="parTrans" cxnId="{586C5DAC-5BCB-485E-AF11-65ACE5FDC703}">
      <dgm:prSet/>
      <dgm:spPr/>
      <dgm:t>
        <a:bodyPr/>
        <a:lstStyle/>
        <a:p>
          <a:endParaRPr lang="cs-CZ"/>
        </a:p>
      </dgm:t>
    </dgm:pt>
    <dgm:pt modelId="{16685F9A-0FF3-47D5-B5EE-95AD758626C3}" type="sibTrans" cxnId="{586C5DAC-5BCB-485E-AF11-65ACE5FDC703}">
      <dgm:prSet/>
      <dgm:spPr/>
      <dgm:t>
        <a:bodyPr/>
        <a:lstStyle/>
        <a:p>
          <a:endParaRPr lang="cs-CZ"/>
        </a:p>
      </dgm:t>
    </dgm:pt>
    <dgm:pt modelId="{27D0D86F-A160-4C27-8976-15DDA687A083}">
      <dgm:prSet phldrT="[Text]" custT="1"/>
      <dgm:spPr/>
      <dgm:t>
        <a:bodyPr/>
        <a:lstStyle/>
        <a:p>
          <a:r>
            <a:rPr lang="cs-CZ" sz="2000" b="1" dirty="0" smtClean="0"/>
            <a:t>26. 6.</a:t>
          </a:r>
          <a:r>
            <a:rPr lang="cs-CZ" sz="2600" dirty="0" smtClean="0"/>
            <a:t> </a:t>
          </a:r>
          <a:endParaRPr lang="cs-CZ" sz="2600" dirty="0"/>
        </a:p>
      </dgm:t>
    </dgm:pt>
    <dgm:pt modelId="{41331781-5E9A-4D1D-BD0A-B0A3BE0F47A5}" type="parTrans" cxnId="{33A5C24B-9F9A-4E86-9D01-0F319D886947}">
      <dgm:prSet/>
      <dgm:spPr/>
      <dgm:t>
        <a:bodyPr/>
        <a:lstStyle/>
        <a:p>
          <a:endParaRPr lang="cs-CZ"/>
        </a:p>
      </dgm:t>
    </dgm:pt>
    <dgm:pt modelId="{C7866081-2FBD-4C6E-AAB0-3AEB88F232E4}" type="sibTrans" cxnId="{33A5C24B-9F9A-4E86-9D01-0F319D886947}">
      <dgm:prSet/>
      <dgm:spPr/>
      <dgm:t>
        <a:bodyPr/>
        <a:lstStyle/>
        <a:p>
          <a:endParaRPr lang="cs-CZ"/>
        </a:p>
      </dgm:t>
    </dgm:pt>
    <dgm:pt modelId="{EADBE75C-B97A-469C-9C5A-5977ED8EE76A}">
      <dgm:prSet phldrT="[Text]"/>
      <dgm:spPr/>
      <dgm:t>
        <a:bodyPr/>
        <a:lstStyle/>
        <a:p>
          <a:r>
            <a:rPr lang="cs-CZ" dirty="0" smtClean="0"/>
            <a:t>Vyhlášení výsledků výtvarné soutěže</a:t>
          </a:r>
          <a:endParaRPr lang="cs-CZ" dirty="0"/>
        </a:p>
      </dgm:t>
    </dgm:pt>
    <dgm:pt modelId="{D58C7DBF-F531-43A5-A6D7-CD869F68A2A7}" type="parTrans" cxnId="{4B291FDC-580E-410F-B379-FA4FC5079FDF}">
      <dgm:prSet/>
      <dgm:spPr/>
      <dgm:t>
        <a:bodyPr/>
        <a:lstStyle/>
        <a:p>
          <a:endParaRPr lang="cs-CZ"/>
        </a:p>
      </dgm:t>
    </dgm:pt>
    <dgm:pt modelId="{35C3E15A-8539-489E-99EA-1DC3CA8F5AB1}" type="sibTrans" cxnId="{4B291FDC-580E-410F-B379-FA4FC5079FDF}">
      <dgm:prSet/>
      <dgm:spPr/>
      <dgm:t>
        <a:bodyPr/>
        <a:lstStyle/>
        <a:p>
          <a:endParaRPr lang="cs-CZ"/>
        </a:p>
      </dgm:t>
    </dgm:pt>
    <dgm:pt modelId="{D50FCBA8-BE2B-417C-AC2E-84EC5AED20EE}">
      <dgm:prSet phldrT="[Text]"/>
      <dgm:spPr/>
      <dgm:t>
        <a:bodyPr/>
        <a:lstStyle/>
        <a:p>
          <a:r>
            <a:rPr lang="cs-CZ" dirty="0" smtClean="0"/>
            <a:t>Výběr návrhů na výtvarnou podobu stanic Pankrác a Olbrachtova</a:t>
          </a:r>
          <a:endParaRPr lang="cs-CZ" dirty="0"/>
        </a:p>
      </dgm:t>
    </dgm:pt>
    <dgm:pt modelId="{57313907-CA54-40AF-AAEF-9326C5F88BC2}" type="parTrans" cxnId="{02ECBE30-2CF7-4F6D-B616-3A317C12FEF8}">
      <dgm:prSet/>
      <dgm:spPr/>
      <dgm:t>
        <a:bodyPr/>
        <a:lstStyle/>
        <a:p>
          <a:endParaRPr lang="cs-CZ"/>
        </a:p>
      </dgm:t>
    </dgm:pt>
    <dgm:pt modelId="{B7469258-618B-4D70-B145-D0A7D43057C6}" type="sibTrans" cxnId="{02ECBE30-2CF7-4F6D-B616-3A317C12FEF8}">
      <dgm:prSet/>
      <dgm:spPr/>
      <dgm:t>
        <a:bodyPr/>
        <a:lstStyle/>
        <a:p>
          <a:endParaRPr lang="cs-CZ"/>
        </a:p>
      </dgm:t>
    </dgm:pt>
    <dgm:pt modelId="{D4FCD28C-A606-4191-AB7E-E240E68AD35F}">
      <dgm:prSet phldrT="[Text]" custT="1"/>
      <dgm:spPr/>
      <dgm:t>
        <a:bodyPr/>
        <a:lstStyle/>
        <a:p>
          <a:r>
            <a:rPr lang="cs-CZ" sz="1500" b="1" dirty="0" smtClean="0"/>
            <a:t>08/2019</a:t>
          </a:r>
          <a:endParaRPr lang="cs-CZ" sz="1500" b="1" dirty="0"/>
        </a:p>
      </dgm:t>
    </dgm:pt>
    <dgm:pt modelId="{AAB6FFC0-9E57-4C3E-B581-838453CEAD8E}" type="parTrans" cxnId="{75337329-1E2E-4AAE-B341-5F1BE79866D6}">
      <dgm:prSet/>
      <dgm:spPr/>
      <dgm:t>
        <a:bodyPr/>
        <a:lstStyle/>
        <a:p>
          <a:endParaRPr lang="cs-CZ"/>
        </a:p>
      </dgm:t>
    </dgm:pt>
    <dgm:pt modelId="{A250580D-7C21-4250-ACE0-4E0D95981848}" type="sibTrans" cxnId="{75337329-1E2E-4AAE-B341-5F1BE79866D6}">
      <dgm:prSet/>
      <dgm:spPr/>
      <dgm:t>
        <a:bodyPr/>
        <a:lstStyle/>
        <a:p>
          <a:endParaRPr lang="cs-CZ"/>
        </a:p>
      </dgm:t>
    </dgm:pt>
    <dgm:pt modelId="{B5ECBFEF-7C5C-49D4-9478-0491527D955F}">
      <dgm:prSet phldrT="[Text]"/>
      <dgm:spPr/>
      <dgm:t>
        <a:bodyPr/>
        <a:lstStyle/>
        <a:p>
          <a:r>
            <a:rPr lang="cs-CZ" dirty="0" smtClean="0"/>
            <a:t>Vypsání výběrového řízení na stavbu </a:t>
          </a:r>
          <a:r>
            <a:rPr lang="cs-CZ" dirty="0" smtClean="0"/>
            <a:t>2 </a:t>
          </a:r>
          <a:r>
            <a:rPr lang="cs-CZ" dirty="0" smtClean="0"/>
            <a:t>stanic: Pankrác </a:t>
          </a:r>
          <a:r>
            <a:rPr lang="cs-CZ" dirty="0" smtClean="0"/>
            <a:t>a Olbrachtova</a:t>
          </a:r>
          <a:endParaRPr lang="cs-CZ" dirty="0"/>
        </a:p>
      </dgm:t>
    </dgm:pt>
    <dgm:pt modelId="{266C1D3A-F64E-41B4-B1DE-1BAA5DC89470}" type="parTrans" cxnId="{CE64AB95-EF21-4ADC-851B-A45227D57D86}">
      <dgm:prSet/>
      <dgm:spPr/>
      <dgm:t>
        <a:bodyPr/>
        <a:lstStyle/>
        <a:p>
          <a:endParaRPr lang="cs-CZ"/>
        </a:p>
      </dgm:t>
    </dgm:pt>
    <dgm:pt modelId="{2D4486DB-6206-43C7-A67E-3AFD7E30CE4B}" type="sibTrans" cxnId="{CE64AB95-EF21-4ADC-851B-A45227D57D86}">
      <dgm:prSet/>
      <dgm:spPr/>
      <dgm:t>
        <a:bodyPr/>
        <a:lstStyle/>
        <a:p>
          <a:endParaRPr lang="cs-CZ"/>
        </a:p>
      </dgm:t>
    </dgm:pt>
    <dgm:pt modelId="{1E064CB6-7DBF-449F-A254-0F5008AD0B47}">
      <dgm:prSet phldrT="[Text]" custT="1"/>
      <dgm:spPr/>
      <dgm:t>
        <a:bodyPr/>
        <a:lstStyle/>
        <a:p>
          <a:r>
            <a:rPr lang="cs-CZ" sz="1500" b="1" dirty="0" smtClean="0"/>
            <a:t>12/2019</a:t>
          </a:r>
          <a:endParaRPr lang="cs-CZ" sz="1500" b="1" dirty="0"/>
        </a:p>
      </dgm:t>
    </dgm:pt>
    <dgm:pt modelId="{FC3680CA-ADD6-4FD7-9A9A-02E4DA4B200D}" type="parTrans" cxnId="{A02B3D60-D1BB-4678-993C-2BC2592953F4}">
      <dgm:prSet/>
      <dgm:spPr/>
      <dgm:t>
        <a:bodyPr/>
        <a:lstStyle/>
        <a:p>
          <a:endParaRPr lang="cs-CZ"/>
        </a:p>
      </dgm:t>
    </dgm:pt>
    <dgm:pt modelId="{00474A44-6BAF-4121-9476-09539D59101B}" type="sibTrans" cxnId="{A02B3D60-D1BB-4678-993C-2BC2592953F4}">
      <dgm:prSet/>
      <dgm:spPr/>
      <dgm:t>
        <a:bodyPr/>
        <a:lstStyle/>
        <a:p>
          <a:endParaRPr lang="cs-CZ"/>
        </a:p>
      </dgm:t>
    </dgm:pt>
    <dgm:pt modelId="{D6C114FF-8309-4A61-9D67-623FC8295E53}">
      <dgm:prSet phldrT="[Text]"/>
      <dgm:spPr/>
      <dgm:t>
        <a:bodyPr/>
        <a:lstStyle/>
        <a:p>
          <a:r>
            <a:rPr lang="cs-CZ" dirty="0" smtClean="0"/>
            <a:t>Podání nové žádosti o stavební povolení na 5 stanic: Pankrác – Nové Dvory s automatickým provozem </a:t>
          </a:r>
          <a:endParaRPr lang="cs-CZ" dirty="0"/>
        </a:p>
      </dgm:t>
    </dgm:pt>
    <dgm:pt modelId="{5A1E5F49-F37D-46BC-9C48-6DDFDF686E5B}" type="parTrans" cxnId="{8C302BCC-2637-4B5B-9FA1-DA57A39721C8}">
      <dgm:prSet/>
      <dgm:spPr/>
      <dgm:t>
        <a:bodyPr/>
        <a:lstStyle/>
        <a:p>
          <a:endParaRPr lang="cs-CZ"/>
        </a:p>
      </dgm:t>
    </dgm:pt>
    <dgm:pt modelId="{B5D50E6A-60BE-49C3-9568-449127673F62}" type="sibTrans" cxnId="{8C302BCC-2637-4B5B-9FA1-DA57A39721C8}">
      <dgm:prSet/>
      <dgm:spPr/>
      <dgm:t>
        <a:bodyPr/>
        <a:lstStyle/>
        <a:p>
          <a:endParaRPr lang="cs-CZ"/>
        </a:p>
      </dgm:t>
    </dgm:pt>
    <dgm:pt modelId="{A294F5FB-44F8-43E8-AE12-098AC5D0A7A8}" type="pres">
      <dgm:prSet presAssocID="{FDE5A31E-0FE5-4AEC-98FF-7D159B9BDF7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A58F761-C072-46D6-A4D6-A35AF43D21B4}" type="pres">
      <dgm:prSet presAssocID="{178372AB-BF99-412B-A170-512B2EB87C16}" presName="composite" presStyleCnt="0"/>
      <dgm:spPr/>
    </dgm:pt>
    <dgm:pt modelId="{E784C40D-A67F-418D-8371-5FDCD01CDFEC}" type="pres">
      <dgm:prSet presAssocID="{178372AB-BF99-412B-A170-512B2EB87C1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F8A5E6-9781-413A-A280-7F38319DBA73}" type="pres">
      <dgm:prSet presAssocID="{178372AB-BF99-412B-A170-512B2EB87C16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9D6697-C0F0-4707-A536-A1BF59FC605D}" type="pres">
      <dgm:prSet presAssocID="{EC4308F4-708F-4870-8F2F-735F8524F715}" presName="sp" presStyleCnt="0"/>
      <dgm:spPr/>
    </dgm:pt>
    <dgm:pt modelId="{DAF7751A-2FF6-478C-AEE0-4311E44FF588}" type="pres">
      <dgm:prSet presAssocID="{49D9404A-A6E2-497A-A3BC-A0F28FFD80F7}" presName="composite" presStyleCnt="0"/>
      <dgm:spPr/>
    </dgm:pt>
    <dgm:pt modelId="{4860BF49-D8C7-4F80-8E3F-81ABF5437162}" type="pres">
      <dgm:prSet presAssocID="{49D9404A-A6E2-497A-A3BC-A0F28FFD80F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781FA5-1788-4151-9BC7-924739F96D9A}" type="pres">
      <dgm:prSet presAssocID="{49D9404A-A6E2-497A-A3BC-A0F28FFD80F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5D340F-D17F-4B0B-B91C-344CF6C19C04}" type="pres">
      <dgm:prSet presAssocID="{DFE99855-9EB2-4D69-BD16-01D954A1EA2C}" presName="sp" presStyleCnt="0"/>
      <dgm:spPr/>
    </dgm:pt>
    <dgm:pt modelId="{0E7BA0FD-A882-4A06-9998-46DAA0114005}" type="pres">
      <dgm:prSet presAssocID="{27D0D86F-A160-4C27-8976-15DDA687A083}" presName="composite" presStyleCnt="0"/>
      <dgm:spPr/>
    </dgm:pt>
    <dgm:pt modelId="{E86673BC-ECD7-435D-AD2D-899BA86AC48B}" type="pres">
      <dgm:prSet presAssocID="{27D0D86F-A160-4C27-8976-15DDA687A08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AC1987-3ABE-4BA6-AA98-9448F153CAF2}" type="pres">
      <dgm:prSet presAssocID="{27D0D86F-A160-4C27-8976-15DDA687A083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FDE261-D2AC-422C-8C86-FF3D933DF4AB}" type="pres">
      <dgm:prSet presAssocID="{C7866081-2FBD-4C6E-AAB0-3AEB88F232E4}" presName="sp" presStyleCnt="0"/>
      <dgm:spPr/>
    </dgm:pt>
    <dgm:pt modelId="{1D5A6E5C-490A-4CD1-8139-F883EE07F120}" type="pres">
      <dgm:prSet presAssocID="{D4FCD28C-A606-4191-AB7E-E240E68AD35F}" presName="composite" presStyleCnt="0"/>
      <dgm:spPr/>
    </dgm:pt>
    <dgm:pt modelId="{E8417EF8-2677-4FD2-AF4F-69A28E57280F}" type="pres">
      <dgm:prSet presAssocID="{D4FCD28C-A606-4191-AB7E-E240E68AD35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164F40-9ED7-43BE-B006-6541DEDBA30C}" type="pres">
      <dgm:prSet presAssocID="{D4FCD28C-A606-4191-AB7E-E240E68AD35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303A175-E80A-4D1D-A839-78F83EE2C631}" type="pres">
      <dgm:prSet presAssocID="{A250580D-7C21-4250-ACE0-4E0D95981848}" presName="sp" presStyleCnt="0"/>
      <dgm:spPr/>
    </dgm:pt>
    <dgm:pt modelId="{5EB1B26C-2F41-4BC6-82D5-CCCDFE6BEB9B}" type="pres">
      <dgm:prSet presAssocID="{1E064CB6-7DBF-449F-A254-0F5008AD0B47}" presName="composite" presStyleCnt="0"/>
      <dgm:spPr/>
    </dgm:pt>
    <dgm:pt modelId="{CA1F88FB-BA0F-46F9-B8C7-74B532AF404C}" type="pres">
      <dgm:prSet presAssocID="{1E064CB6-7DBF-449F-A254-0F5008AD0B4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069687E-153B-41D4-8BC7-6BB74CEB6B7B}" type="pres">
      <dgm:prSet presAssocID="{1E064CB6-7DBF-449F-A254-0F5008AD0B47}" presName="descendantText" presStyleLbl="alignAcc1" presStyleIdx="4" presStyleCnt="5" custLinFactNeighborX="125" custLinFactNeighborY="207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D2E5873-A7E8-45BF-8BBE-29D43A9AE2ED}" type="presOf" srcId="{178372AB-BF99-412B-A170-512B2EB87C16}" destId="{E784C40D-A67F-418D-8371-5FDCD01CDFEC}" srcOrd="0" destOrd="0" presId="urn:microsoft.com/office/officeart/2005/8/layout/chevron2"/>
    <dgm:cxn modelId="{D8E27D1C-68FA-4545-B268-78EE690A18D5}" type="presOf" srcId="{27D0D86F-A160-4C27-8976-15DDA687A083}" destId="{E86673BC-ECD7-435D-AD2D-899BA86AC48B}" srcOrd="0" destOrd="0" presId="urn:microsoft.com/office/officeart/2005/8/layout/chevron2"/>
    <dgm:cxn modelId="{27EECEF3-6F50-43C4-9238-AECE69B5EEFB}" type="presOf" srcId="{B5ECBFEF-7C5C-49D4-9478-0491527D955F}" destId="{9D164F40-9ED7-43BE-B006-6541DEDBA30C}" srcOrd="0" destOrd="0" presId="urn:microsoft.com/office/officeart/2005/8/layout/chevron2"/>
    <dgm:cxn modelId="{E415B70B-AD24-486B-8EC4-FEE3B212FF76}" srcId="{178372AB-BF99-412B-A170-512B2EB87C16}" destId="{59ACD748-3CB8-4B13-A83B-D97B30122F43}" srcOrd="0" destOrd="0" parTransId="{2303BF53-CF3F-4034-A255-52BEEF4A6FD3}" sibTransId="{56A9234D-CD6B-460C-AD32-6F0A56F66E28}"/>
    <dgm:cxn modelId="{82A2EED2-89A9-4545-B408-91E72F185C41}" srcId="{49D9404A-A6E2-497A-A3BC-A0F28FFD80F7}" destId="{0C816771-C24D-4CCB-B18C-969132D07CE5}" srcOrd="0" destOrd="0" parTransId="{785D5B77-5FDE-4FA7-B9AC-468B09DCAF29}" sibTransId="{43E49662-BD2B-4209-BB7C-D633ED604384}"/>
    <dgm:cxn modelId="{CE64AB95-EF21-4ADC-851B-A45227D57D86}" srcId="{D4FCD28C-A606-4191-AB7E-E240E68AD35F}" destId="{B5ECBFEF-7C5C-49D4-9478-0491527D955F}" srcOrd="0" destOrd="0" parTransId="{266C1D3A-F64E-41B4-B1DE-1BAA5DC89470}" sibTransId="{2D4486DB-6206-43C7-A67E-3AFD7E30CE4B}"/>
    <dgm:cxn modelId="{33A5C24B-9F9A-4E86-9D01-0F319D886947}" srcId="{FDE5A31E-0FE5-4AEC-98FF-7D159B9BDF71}" destId="{27D0D86F-A160-4C27-8976-15DDA687A083}" srcOrd="2" destOrd="0" parTransId="{41331781-5E9A-4D1D-BD0A-B0A3BE0F47A5}" sibTransId="{C7866081-2FBD-4C6E-AAB0-3AEB88F232E4}"/>
    <dgm:cxn modelId="{586C5DAC-5BCB-485E-AF11-65ACE5FDC703}" srcId="{49D9404A-A6E2-497A-A3BC-A0F28FFD80F7}" destId="{4EFC67B1-B0FD-4E96-BF3F-52133B1E14D8}" srcOrd="1" destOrd="0" parTransId="{0A25A948-EC82-4250-BFB6-8DBD8B42A6C4}" sibTransId="{16685F9A-0FF3-47D5-B5EE-95AD758626C3}"/>
    <dgm:cxn modelId="{95BD2A4B-B5DB-4543-8FF1-30DB27F83983}" srcId="{FDE5A31E-0FE5-4AEC-98FF-7D159B9BDF71}" destId="{49D9404A-A6E2-497A-A3BC-A0F28FFD80F7}" srcOrd="1" destOrd="0" parTransId="{FF146FA9-BF67-4568-A07E-5F9D9259AA52}" sibTransId="{DFE99855-9EB2-4D69-BD16-01D954A1EA2C}"/>
    <dgm:cxn modelId="{DFB78DD4-B661-4B00-AD71-C5F88BF21812}" srcId="{178372AB-BF99-412B-A170-512B2EB87C16}" destId="{E46F75EA-09EA-41B4-9567-AE7C737F929C}" srcOrd="1" destOrd="0" parTransId="{CBF74B9E-29C8-494D-A9A5-AA5CA9414345}" sibTransId="{8370A58D-B5F3-40A9-B3F8-15D4243A6578}"/>
    <dgm:cxn modelId="{8C302BCC-2637-4B5B-9FA1-DA57A39721C8}" srcId="{1E064CB6-7DBF-449F-A254-0F5008AD0B47}" destId="{D6C114FF-8309-4A61-9D67-623FC8295E53}" srcOrd="0" destOrd="0" parTransId="{5A1E5F49-F37D-46BC-9C48-6DDFDF686E5B}" sibTransId="{B5D50E6A-60BE-49C3-9568-449127673F62}"/>
    <dgm:cxn modelId="{77AE6836-0076-4893-841D-C87033428248}" type="presOf" srcId="{1E064CB6-7DBF-449F-A254-0F5008AD0B47}" destId="{CA1F88FB-BA0F-46F9-B8C7-74B532AF404C}" srcOrd="0" destOrd="0" presId="urn:microsoft.com/office/officeart/2005/8/layout/chevron2"/>
    <dgm:cxn modelId="{02ECBE30-2CF7-4F6D-B616-3A317C12FEF8}" srcId="{27D0D86F-A160-4C27-8976-15DDA687A083}" destId="{D50FCBA8-BE2B-417C-AC2E-84EC5AED20EE}" srcOrd="1" destOrd="0" parTransId="{57313907-CA54-40AF-AAEF-9326C5F88BC2}" sibTransId="{B7469258-618B-4D70-B145-D0A7D43057C6}"/>
    <dgm:cxn modelId="{268BB086-3A52-4872-A331-C041A4F35B58}" type="presOf" srcId="{D4FCD28C-A606-4191-AB7E-E240E68AD35F}" destId="{E8417EF8-2677-4FD2-AF4F-69A28E57280F}" srcOrd="0" destOrd="0" presId="urn:microsoft.com/office/officeart/2005/8/layout/chevron2"/>
    <dgm:cxn modelId="{370580C3-BEF4-4DF3-8ACB-D9EBCF0C09B2}" type="presOf" srcId="{0C816771-C24D-4CCB-B18C-969132D07CE5}" destId="{29781FA5-1788-4151-9BC7-924739F96D9A}" srcOrd="0" destOrd="0" presId="urn:microsoft.com/office/officeart/2005/8/layout/chevron2"/>
    <dgm:cxn modelId="{0B960740-4C18-49B8-8D1C-81F938AC70AE}" type="presOf" srcId="{EADBE75C-B97A-469C-9C5A-5977ED8EE76A}" destId="{BDAC1987-3ABE-4BA6-AA98-9448F153CAF2}" srcOrd="0" destOrd="0" presId="urn:microsoft.com/office/officeart/2005/8/layout/chevron2"/>
    <dgm:cxn modelId="{FB3EBF59-C637-4852-B6C6-584E2C00DB4A}" type="presOf" srcId="{D6C114FF-8309-4A61-9D67-623FC8295E53}" destId="{6069687E-153B-41D4-8BC7-6BB74CEB6B7B}" srcOrd="0" destOrd="0" presId="urn:microsoft.com/office/officeart/2005/8/layout/chevron2"/>
    <dgm:cxn modelId="{47B980A0-5F78-45BB-BEB7-34E63F9527DA}" type="presOf" srcId="{49D9404A-A6E2-497A-A3BC-A0F28FFD80F7}" destId="{4860BF49-D8C7-4F80-8E3F-81ABF5437162}" srcOrd="0" destOrd="0" presId="urn:microsoft.com/office/officeart/2005/8/layout/chevron2"/>
    <dgm:cxn modelId="{2E458D7C-667B-4D91-8472-171A899B07F5}" type="presOf" srcId="{FDE5A31E-0FE5-4AEC-98FF-7D159B9BDF71}" destId="{A294F5FB-44F8-43E8-AE12-098AC5D0A7A8}" srcOrd="0" destOrd="0" presId="urn:microsoft.com/office/officeart/2005/8/layout/chevron2"/>
    <dgm:cxn modelId="{F1FC2CF7-8637-4B42-9D97-052226CE50E7}" type="presOf" srcId="{E46F75EA-09EA-41B4-9567-AE7C737F929C}" destId="{C5F8A5E6-9781-413A-A280-7F38319DBA73}" srcOrd="0" destOrd="1" presId="urn:microsoft.com/office/officeart/2005/8/layout/chevron2"/>
    <dgm:cxn modelId="{97DB76FE-5D0B-4AA9-A2F3-BC708CEC0411}" type="presOf" srcId="{D50FCBA8-BE2B-417C-AC2E-84EC5AED20EE}" destId="{BDAC1987-3ABE-4BA6-AA98-9448F153CAF2}" srcOrd="0" destOrd="1" presId="urn:microsoft.com/office/officeart/2005/8/layout/chevron2"/>
    <dgm:cxn modelId="{674461D5-E2E4-4429-86D9-DDEC00997F5E}" type="presOf" srcId="{4EFC67B1-B0FD-4E96-BF3F-52133B1E14D8}" destId="{29781FA5-1788-4151-9BC7-924739F96D9A}" srcOrd="0" destOrd="1" presId="urn:microsoft.com/office/officeart/2005/8/layout/chevron2"/>
    <dgm:cxn modelId="{63D6DBA1-04A8-4419-A792-6775E521D958}" type="presOf" srcId="{59ACD748-3CB8-4B13-A83B-D97B30122F43}" destId="{C5F8A5E6-9781-413A-A280-7F38319DBA73}" srcOrd="0" destOrd="0" presId="urn:microsoft.com/office/officeart/2005/8/layout/chevron2"/>
    <dgm:cxn modelId="{A02B3D60-D1BB-4678-993C-2BC2592953F4}" srcId="{FDE5A31E-0FE5-4AEC-98FF-7D159B9BDF71}" destId="{1E064CB6-7DBF-449F-A254-0F5008AD0B47}" srcOrd="4" destOrd="0" parTransId="{FC3680CA-ADD6-4FD7-9A9A-02E4DA4B200D}" sibTransId="{00474A44-6BAF-4121-9476-09539D59101B}"/>
    <dgm:cxn modelId="{4B291FDC-580E-410F-B379-FA4FC5079FDF}" srcId="{27D0D86F-A160-4C27-8976-15DDA687A083}" destId="{EADBE75C-B97A-469C-9C5A-5977ED8EE76A}" srcOrd="0" destOrd="0" parTransId="{D58C7DBF-F531-43A5-A6D7-CD869F68A2A7}" sibTransId="{35C3E15A-8539-489E-99EA-1DC3CA8F5AB1}"/>
    <dgm:cxn modelId="{F46F5A1D-50F8-43E7-B37C-8D3BC1E0B234}" srcId="{FDE5A31E-0FE5-4AEC-98FF-7D159B9BDF71}" destId="{178372AB-BF99-412B-A170-512B2EB87C16}" srcOrd="0" destOrd="0" parTransId="{FA6892F9-4B3F-4221-BD94-A34B26397FE6}" sibTransId="{EC4308F4-708F-4870-8F2F-735F8524F715}"/>
    <dgm:cxn modelId="{75337329-1E2E-4AAE-B341-5F1BE79866D6}" srcId="{FDE5A31E-0FE5-4AEC-98FF-7D159B9BDF71}" destId="{D4FCD28C-A606-4191-AB7E-E240E68AD35F}" srcOrd="3" destOrd="0" parTransId="{AAB6FFC0-9E57-4C3E-B581-838453CEAD8E}" sibTransId="{A250580D-7C21-4250-ACE0-4E0D95981848}"/>
    <dgm:cxn modelId="{44BD7B40-828B-4769-9136-F1891EC461CE}" type="presParOf" srcId="{A294F5FB-44F8-43E8-AE12-098AC5D0A7A8}" destId="{CA58F761-C072-46D6-A4D6-A35AF43D21B4}" srcOrd="0" destOrd="0" presId="urn:microsoft.com/office/officeart/2005/8/layout/chevron2"/>
    <dgm:cxn modelId="{19AC7898-B0B0-4067-85BC-4A0747771769}" type="presParOf" srcId="{CA58F761-C072-46D6-A4D6-A35AF43D21B4}" destId="{E784C40D-A67F-418D-8371-5FDCD01CDFEC}" srcOrd="0" destOrd="0" presId="urn:microsoft.com/office/officeart/2005/8/layout/chevron2"/>
    <dgm:cxn modelId="{DC6DAF75-2836-4110-B387-28F0CE48D7DC}" type="presParOf" srcId="{CA58F761-C072-46D6-A4D6-A35AF43D21B4}" destId="{C5F8A5E6-9781-413A-A280-7F38319DBA73}" srcOrd="1" destOrd="0" presId="urn:microsoft.com/office/officeart/2005/8/layout/chevron2"/>
    <dgm:cxn modelId="{42229F95-355C-4B2B-9063-3E4AD062E5B0}" type="presParOf" srcId="{A294F5FB-44F8-43E8-AE12-098AC5D0A7A8}" destId="{BA9D6697-C0F0-4707-A536-A1BF59FC605D}" srcOrd="1" destOrd="0" presId="urn:microsoft.com/office/officeart/2005/8/layout/chevron2"/>
    <dgm:cxn modelId="{7CB51924-DA6B-4FCF-AE9E-995F4A75EAC3}" type="presParOf" srcId="{A294F5FB-44F8-43E8-AE12-098AC5D0A7A8}" destId="{DAF7751A-2FF6-478C-AEE0-4311E44FF588}" srcOrd="2" destOrd="0" presId="urn:microsoft.com/office/officeart/2005/8/layout/chevron2"/>
    <dgm:cxn modelId="{784003CB-9D26-4778-8248-73DA1B3F4E48}" type="presParOf" srcId="{DAF7751A-2FF6-478C-AEE0-4311E44FF588}" destId="{4860BF49-D8C7-4F80-8E3F-81ABF5437162}" srcOrd="0" destOrd="0" presId="urn:microsoft.com/office/officeart/2005/8/layout/chevron2"/>
    <dgm:cxn modelId="{D95D2631-0905-48A1-AA00-93B0BF359959}" type="presParOf" srcId="{DAF7751A-2FF6-478C-AEE0-4311E44FF588}" destId="{29781FA5-1788-4151-9BC7-924739F96D9A}" srcOrd="1" destOrd="0" presId="urn:microsoft.com/office/officeart/2005/8/layout/chevron2"/>
    <dgm:cxn modelId="{F76850D4-23CE-4045-81B3-E0BE4E55B93D}" type="presParOf" srcId="{A294F5FB-44F8-43E8-AE12-098AC5D0A7A8}" destId="{6E5D340F-D17F-4B0B-B91C-344CF6C19C04}" srcOrd="3" destOrd="0" presId="urn:microsoft.com/office/officeart/2005/8/layout/chevron2"/>
    <dgm:cxn modelId="{2B07397C-A2A3-4CAF-AF90-DF48C1DC83AE}" type="presParOf" srcId="{A294F5FB-44F8-43E8-AE12-098AC5D0A7A8}" destId="{0E7BA0FD-A882-4A06-9998-46DAA0114005}" srcOrd="4" destOrd="0" presId="urn:microsoft.com/office/officeart/2005/8/layout/chevron2"/>
    <dgm:cxn modelId="{EFD10F12-9226-4D7F-B2DC-A3A3DB3338D9}" type="presParOf" srcId="{0E7BA0FD-A882-4A06-9998-46DAA0114005}" destId="{E86673BC-ECD7-435D-AD2D-899BA86AC48B}" srcOrd="0" destOrd="0" presId="urn:microsoft.com/office/officeart/2005/8/layout/chevron2"/>
    <dgm:cxn modelId="{474885AE-82D6-4840-99EB-A03FC5FEDDF4}" type="presParOf" srcId="{0E7BA0FD-A882-4A06-9998-46DAA0114005}" destId="{BDAC1987-3ABE-4BA6-AA98-9448F153CAF2}" srcOrd="1" destOrd="0" presId="urn:microsoft.com/office/officeart/2005/8/layout/chevron2"/>
    <dgm:cxn modelId="{49AC0B16-DDCC-4559-A80B-8501C03A5754}" type="presParOf" srcId="{A294F5FB-44F8-43E8-AE12-098AC5D0A7A8}" destId="{F2FDE261-D2AC-422C-8C86-FF3D933DF4AB}" srcOrd="5" destOrd="0" presId="urn:microsoft.com/office/officeart/2005/8/layout/chevron2"/>
    <dgm:cxn modelId="{C89234EB-1E10-4C35-805B-2EAEB5739974}" type="presParOf" srcId="{A294F5FB-44F8-43E8-AE12-098AC5D0A7A8}" destId="{1D5A6E5C-490A-4CD1-8139-F883EE07F120}" srcOrd="6" destOrd="0" presId="urn:microsoft.com/office/officeart/2005/8/layout/chevron2"/>
    <dgm:cxn modelId="{9730D000-7864-4F29-8279-CBBB6DCB1B4E}" type="presParOf" srcId="{1D5A6E5C-490A-4CD1-8139-F883EE07F120}" destId="{E8417EF8-2677-4FD2-AF4F-69A28E57280F}" srcOrd="0" destOrd="0" presId="urn:microsoft.com/office/officeart/2005/8/layout/chevron2"/>
    <dgm:cxn modelId="{B19AE227-2F5F-4605-90F3-81A8CEE87C56}" type="presParOf" srcId="{1D5A6E5C-490A-4CD1-8139-F883EE07F120}" destId="{9D164F40-9ED7-43BE-B006-6541DEDBA30C}" srcOrd="1" destOrd="0" presId="urn:microsoft.com/office/officeart/2005/8/layout/chevron2"/>
    <dgm:cxn modelId="{BA1724FB-4B79-4560-B65C-C98A0533DABF}" type="presParOf" srcId="{A294F5FB-44F8-43E8-AE12-098AC5D0A7A8}" destId="{5303A175-E80A-4D1D-A839-78F83EE2C631}" srcOrd="7" destOrd="0" presId="urn:microsoft.com/office/officeart/2005/8/layout/chevron2"/>
    <dgm:cxn modelId="{9BAC5A35-4C33-4ED2-B8CA-53EB64E86868}" type="presParOf" srcId="{A294F5FB-44F8-43E8-AE12-098AC5D0A7A8}" destId="{5EB1B26C-2F41-4BC6-82D5-CCCDFE6BEB9B}" srcOrd="8" destOrd="0" presId="urn:microsoft.com/office/officeart/2005/8/layout/chevron2"/>
    <dgm:cxn modelId="{66D66894-A8FC-4741-B002-A7542CCC0034}" type="presParOf" srcId="{5EB1B26C-2F41-4BC6-82D5-CCCDFE6BEB9B}" destId="{CA1F88FB-BA0F-46F9-B8C7-74B532AF404C}" srcOrd="0" destOrd="0" presId="urn:microsoft.com/office/officeart/2005/8/layout/chevron2"/>
    <dgm:cxn modelId="{4F38E968-5039-408A-ABAB-B8CA54094D89}" type="presParOf" srcId="{5EB1B26C-2F41-4BC6-82D5-CCCDFE6BEB9B}" destId="{6069687E-153B-41D4-8BC7-6BB74CEB6B7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E5A31E-0FE5-4AEC-98FF-7D159B9BDF71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178372AB-BF99-412B-A170-512B2EB87C16}">
      <dgm:prSet phldrT="[Text]" custT="1"/>
      <dgm:spPr/>
      <dgm:t>
        <a:bodyPr/>
        <a:lstStyle/>
        <a:p>
          <a:r>
            <a:rPr lang="cs-CZ" sz="1500" b="1" dirty="0" smtClean="0"/>
            <a:t>06/2020</a:t>
          </a:r>
          <a:endParaRPr lang="cs-CZ" sz="1500" b="1" dirty="0"/>
        </a:p>
      </dgm:t>
    </dgm:pt>
    <dgm:pt modelId="{EC4308F4-708F-4870-8F2F-735F8524F715}" type="sibTrans" cxnId="{F46F5A1D-50F8-43E7-B37C-8D3BC1E0B234}">
      <dgm:prSet/>
      <dgm:spPr/>
      <dgm:t>
        <a:bodyPr/>
        <a:lstStyle/>
        <a:p>
          <a:endParaRPr lang="cs-CZ"/>
        </a:p>
      </dgm:t>
    </dgm:pt>
    <dgm:pt modelId="{FA6892F9-4B3F-4221-BD94-A34B26397FE6}" type="parTrans" cxnId="{F46F5A1D-50F8-43E7-B37C-8D3BC1E0B234}">
      <dgm:prSet/>
      <dgm:spPr/>
      <dgm:t>
        <a:bodyPr/>
        <a:lstStyle/>
        <a:p>
          <a:endParaRPr lang="cs-CZ"/>
        </a:p>
      </dgm:t>
    </dgm:pt>
    <dgm:pt modelId="{59ACD748-3CB8-4B13-A83B-D97B30122F43}">
      <dgm:prSet phldrT="[Text]" custT="1"/>
      <dgm:spPr/>
      <dgm:t>
        <a:bodyPr/>
        <a:lstStyle/>
        <a:p>
          <a:r>
            <a:rPr lang="cs-CZ" sz="1600" dirty="0" smtClean="0"/>
            <a:t>Ukončení geologického průzkumu ve dvou lokalitách</a:t>
          </a:r>
          <a:endParaRPr lang="cs-CZ" sz="1600" dirty="0"/>
        </a:p>
      </dgm:t>
    </dgm:pt>
    <dgm:pt modelId="{56A9234D-CD6B-460C-AD32-6F0A56F66E28}" type="sibTrans" cxnId="{E415B70B-AD24-486B-8EC4-FEE3B212FF76}">
      <dgm:prSet/>
      <dgm:spPr/>
      <dgm:t>
        <a:bodyPr/>
        <a:lstStyle/>
        <a:p>
          <a:endParaRPr lang="cs-CZ"/>
        </a:p>
      </dgm:t>
    </dgm:pt>
    <dgm:pt modelId="{2303BF53-CF3F-4034-A255-52BEEF4A6FD3}" type="parTrans" cxnId="{E415B70B-AD24-486B-8EC4-FEE3B212FF76}">
      <dgm:prSet/>
      <dgm:spPr/>
      <dgm:t>
        <a:bodyPr/>
        <a:lstStyle/>
        <a:p>
          <a:endParaRPr lang="cs-CZ"/>
        </a:p>
      </dgm:t>
    </dgm:pt>
    <dgm:pt modelId="{49D9404A-A6E2-497A-A3BC-A0F28FFD80F7}">
      <dgm:prSet phldrT="[Text]"/>
      <dgm:spPr/>
      <dgm:t>
        <a:bodyPr/>
        <a:lstStyle/>
        <a:p>
          <a:r>
            <a:rPr lang="cs-CZ" b="1" dirty="0" smtClean="0"/>
            <a:t>07/2020</a:t>
          </a:r>
          <a:endParaRPr lang="cs-CZ" b="1" dirty="0"/>
        </a:p>
      </dgm:t>
    </dgm:pt>
    <dgm:pt modelId="{DFE99855-9EB2-4D69-BD16-01D954A1EA2C}" type="sibTrans" cxnId="{95BD2A4B-B5DB-4543-8FF1-30DB27F83983}">
      <dgm:prSet/>
      <dgm:spPr/>
      <dgm:t>
        <a:bodyPr/>
        <a:lstStyle/>
        <a:p>
          <a:endParaRPr lang="cs-CZ"/>
        </a:p>
      </dgm:t>
    </dgm:pt>
    <dgm:pt modelId="{FF146FA9-BF67-4568-A07E-5F9D9259AA52}" type="parTrans" cxnId="{95BD2A4B-B5DB-4543-8FF1-30DB27F83983}">
      <dgm:prSet/>
      <dgm:spPr/>
      <dgm:t>
        <a:bodyPr/>
        <a:lstStyle/>
        <a:p>
          <a:endParaRPr lang="cs-CZ"/>
        </a:p>
      </dgm:t>
    </dgm:pt>
    <dgm:pt modelId="{0C816771-C24D-4CCB-B18C-969132D07CE5}">
      <dgm:prSet phldrT="[Text]" custT="1"/>
      <dgm:spPr/>
      <dgm:t>
        <a:bodyPr/>
        <a:lstStyle/>
        <a:p>
          <a:r>
            <a:rPr lang="cs-CZ" sz="1600" dirty="0" smtClean="0"/>
            <a:t>Zahájení výstavby úseku Pankrác - Olbrachtova</a:t>
          </a:r>
          <a:endParaRPr lang="cs-CZ" sz="1600" dirty="0"/>
        </a:p>
      </dgm:t>
    </dgm:pt>
    <dgm:pt modelId="{43E49662-BD2B-4209-BB7C-D633ED604384}" type="sibTrans" cxnId="{82A2EED2-89A9-4545-B408-91E72F185C41}">
      <dgm:prSet/>
      <dgm:spPr/>
      <dgm:t>
        <a:bodyPr/>
        <a:lstStyle/>
        <a:p>
          <a:endParaRPr lang="cs-CZ"/>
        </a:p>
      </dgm:t>
    </dgm:pt>
    <dgm:pt modelId="{785D5B77-5FDE-4FA7-B9AC-468B09DCAF29}" type="parTrans" cxnId="{82A2EED2-89A9-4545-B408-91E72F185C41}">
      <dgm:prSet/>
      <dgm:spPr/>
      <dgm:t>
        <a:bodyPr/>
        <a:lstStyle/>
        <a:p>
          <a:endParaRPr lang="cs-CZ"/>
        </a:p>
      </dgm:t>
    </dgm:pt>
    <dgm:pt modelId="{27D0D86F-A160-4C27-8976-15DDA687A083}">
      <dgm:prSet phldrT="[Text]" custT="1"/>
      <dgm:spPr/>
      <dgm:t>
        <a:bodyPr/>
        <a:lstStyle/>
        <a:p>
          <a:r>
            <a:rPr lang="cs-CZ" sz="1500" b="1" dirty="0" smtClean="0"/>
            <a:t>07/2022</a:t>
          </a:r>
          <a:endParaRPr lang="cs-CZ" sz="1500" b="1" dirty="0"/>
        </a:p>
      </dgm:t>
    </dgm:pt>
    <dgm:pt modelId="{C7866081-2FBD-4C6E-AAB0-3AEB88F232E4}" type="sibTrans" cxnId="{33A5C24B-9F9A-4E86-9D01-0F319D886947}">
      <dgm:prSet/>
      <dgm:spPr/>
      <dgm:t>
        <a:bodyPr/>
        <a:lstStyle/>
        <a:p>
          <a:endParaRPr lang="cs-CZ"/>
        </a:p>
      </dgm:t>
    </dgm:pt>
    <dgm:pt modelId="{41331781-5E9A-4D1D-BD0A-B0A3BE0F47A5}" type="parTrans" cxnId="{33A5C24B-9F9A-4E86-9D01-0F319D886947}">
      <dgm:prSet/>
      <dgm:spPr/>
      <dgm:t>
        <a:bodyPr/>
        <a:lstStyle/>
        <a:p>
          <a:endParaRPr lang="cs-CZ"/>
        </a:p>
      </dgm:t>
    </dgm:pt>
    <dgm:pt modelId="{EADBE75C-B97A-469C-9C5A-5977ED8EE76A}">
      <dgm:prSet phldrT="[Text]" custT="1"/>
      <dgm:spPr/>
      <dgm:t>
        <a:bodyPr/>
        <a:lstStyle/>
        <a:p>
          <a:r>
            <a:rPr lang="cs-CZ" sz="1600" dirty="0" smtClean="0"/>
            <a:t>Zahájení výstavby úseku Olbrachtova (mimo) – Nové Dvory včetně ražby traťových tunelů z lokality Depa Písnice</a:t>
          </a:r>
          <a:endParaRPr lang="cs-CZ" sz="1600" dirty="0"/>
        </a:p>
      </dgm:t>
    </dgm:pt>
    <dgm:pt modelId="{35C3E15A-8539-489E-99EA-1DC3CA8F5AB1}" type="sibTrans" cxnId="{4B291FDC-580E-410F-B379-FA4FC5079FDF}">
      <dgm:prSet/>
      <dgm:spPr/>
      <dgm:t>
        <a:bodyPr/>
        <a:lstStyle/>
        <a:p>
          <a:endParaRPr lang="cs-CZ"/>
        </a:p>
      </dgm:t>
    </dgm:pt>
    <dgm:pt modelId="{D58C7DBF-F531-43A5-A6D7-CD869F68A2A7}" type="parTrans" cxnId="{4B291FDC-580E-410F-B379-FA4FC5079FDF}">
      <dgm:prSet/>
      <dgm:spPr/>
      <dgm:t>
        <a:bodyPr/>
        <a:lstStyle/>
        <a:p>
          <a:endParaRPr lang="cs-CZ"/>
        </a:p>
      </dgm:t>
    </dgm:pt>
    <dgm:pt modelId="{D4FCD28C-A606-4191-AB7E-E240E68AD35F}">
      <dgm:prSet phldrT="[Text]"/>
      <dgm:spPr/>
      <dgm:t>
        <a:bodyPr/>
        <a:lstStyle/>
        <a:p>
          <a:r>
            <a:rPr lang="cs-CZ" b="1" dirty="0" smtClean="0"/>
            <a:t>12/2027</a:t>
          </a:r>
          <a:endParaRPr lang="cs-CZ" b="1" dirty="0"/>
        </a:p>
      </dgm:t>
    </dgm:pt>
    <dgm:pt modelId="{A250580D-7C21-4250-ACE0-4E0D95981848}" type="sibTrans" cxnId="{75337329-1E2E-4AAE-B341-5F1BE79866D6}">
      <dgm:prSet/>
      <dgm:spPr/>
      <dgm:t>
        <a:bodyPr/>
        <a:lstStyle/>
        <a:p>
          <a:endParaRPr lang="cs-CZ"/>
        </a:p>
      </dgm:t>
    </dgm:pt>
    <dgm:pt modelId="{AAB6FFC0-9E57-4C3E-B581-838453CEAD8E}" type="parTrans" cxnId="{75337329-1E2E-4AAE-B341-5F1BE79866D6}">
      <dgm:prSet/>
      <dgm:spPr/>
      <dgm:t>
        <a:bodyPr/>
        <a:lstStyle/>
        <a:p>
          <a:endParaRPr lang="cs-CZ"/>
        </a:p>
      </dgm:t>
    </dgm:pt>
    <dgm:pt modelId="{B5ECBFEF-7C5C-49D4-9478-0491527D955F}">
      <dgm:prSet phldrT="[Text]" custT="1"/>
      <dgm:spPr/>
      <dgm:t>
        <a:bodyPr/>
        <a:lstStyle/>
        <a:p>
          <a:r>
            <a:rPr lang="cs-CZ" sz="1600" dirty="0" smtClean="0"/>
            <a:t>Zprovoznění úseku Pankrác – Nové Dvory</a:t>
          </a:r>
          <a:endParaRPr lang="cs-CZ" sz="1600" dirty="0"/>
        </a:p>
      </dgm:t>
    </dgm:pt>
    <dgm:pt modelId="{2D4486DB-6206-43C7-A67E-3AFD7E30CE4B}" type="sibTrans" cxnId="{CE64AB95-EF21-4ADC-851B-A45227D57D86}">
      <dgm:prSet/>
      <dgm:spPr/>
      <dgm:t>
        <a:bodyPr/>
        <a:lstStyle/>
        <a:p>
          <a:endParaRPr lang="cs-CZ"/>
        </a:p>
      </dgm:t>
    </dgm:pt>
    <dgm:pt modelId="{266C1D3A-F64E-41B4-B1DE-1BAA5DC89470}" type="parTrans" cxnId="{CE64AB95-EF21-4ADC-851B-A45227D57D86}">
      <dgm:prSet/>
      <dgm:spPr/>
      <dgm:t>
        <a:bodyPr/>
        <a:lstStyle/>
        <a:p>
          <a:endParaRPr lang="cs-CZ"/>
        </a:p>
      </dgm:t>
    </dgm:pt>
    <dgm:pt modelId="{1E064CB6-7DBF-449F-A254-0F5008AD0B47}">
      <dgm:prSet phldrT="[Text]"/>
      <dgm:spPr/>
      <dgm:t>
        <a:bodyPr/>
        <a:lstStyle/>
        <a:p>
          <a:r>
            <a:rPr lang="cs-CZ" b="1" dirty="0" smtClean="0"/>
            <a:t>12/2027</a:t>
          </a:r>
          <a:endParaRPr lang="cs-CZ" b="1" dirty="0"/>
        </a:p>
      </dgm:t>
    </dgm:pt>
    <dgm:pt modelId="{00474A44-6BAF-4121-9476-09539D59101B}" type="sibTrans" cxnId="{A02B3D60-D1BB-4678-993C-2BC2592953F4}">
      <dgm:prSet/>
      <dgm:spPr/>
      <dgm:t>
        <a:bodyPr/>
        <a:lstStyle/>
        <a:p>
          <a:endParaRPr lang="cs-CZ"/>
        </a:p>
      </dgm:t>
    </dgm:pt>
    <dgm:pt modelId="{FC3680CA-ADD6-4FD7-9A9A-02E4DA4B200D}" type="parTrans" cxnId="{A02B3D60-D1BB-4678-993C-2BC2592953F4}">
      <dgm:prSet/>
      <dgm:spPr/>
      <dgm:t>
        <a:bodyPr/>
        <a:lstStyle/>
        <a:p>
          <a:endParaRPr lang="cs-CZ"/>
        </a:p>
      </dgm:t>
    </dgm:pt>
    <dgm:pt modelId="{D6C114FF-8309-4A61-9D67-623FC8295E53}">
      <dgm:prSet phldrT="[Text]" custT="1"/>
      <dgm:spPr/>
      <dgm:t>
        <a:bodyPr/>
        <a:lstStyle/>
        <a:p>
          <a:r>
            <a:rPr lang="cs-CZ" sz="1600" dirty="0" smtClean="0"/>
            <a:t>V případě vyřešení majetkoprávních záležitostí v oblasti Libuše a Písnice zprovoznění celého úseku Pankrác – Depo Písnice</a:t>
          </a:r>
          <a:endParaRPr lang="cs-CZ" sz="1600" dirty="0"/>
        </a:p>
      </dgm:t>
    </dgm:pt>
    <dgm:pt modelId="{B5D50E6A-60BE-49C3-9568-449127673F62}" type="sibTrans" cxnId="{8C302BCC-2637-4B5B-9FA1-DA57A39721C8}">
      <dgm:prSet/>
      <dgm:spPr/>
      <dgm:t>
        <a:bodyPr/>
        <a:lstStyle/>
        <a:p>
          <a:endParaRPr lang="cs-CZ"/>
        </a:p>
      </dgm:t>
    </dgm:pt>
    <dgm:pt modelId="{5A1E5F49-F37D-46BC-9C48-6DDFDF686E5B}" type="parTrans" cxnId="{8C302BCC-2637-4B5B-9FA1-DA57A39721C8}">
      <dgm:prSet/>
      <dgm:spPr/>
      <dgm:t>
        <a:bodyPr/>
        <a:lstStyle/>
        <a:p>
          <a:endParaRPr lang="cs-CZ"/>
        </a:p>
      </dgm:t>
    </dgm:pt>
    <dgm:pt modelId="{76361294-8B05-4B16-BD81-65EB64D86188}">
      <dgm:prSet phldrT="[Text]"/>
      <dgm:spPr/>
      <dgm:t>
        <a:bodyPr/>
        <a:lstStyle/>
        <a:p>
          <a:r>
            <a:rPr lang="cs-CZ" b="1" dirty="0" smtClean="0"/>
            <a:t>12/2029</a:t>
          </a:r>
          <a:endParaRPr lang="cs-CZ" b="1" dirty="0"/>
        </a:p>
      </dgm:t>
    </dgm:pt>
    <dgm:pt modelId="{BFFC241C-7EAE-47F7-B14E-A306A1EA96E7}" type="parTrans" cxnId="{2C351FE4-8F10-4D75-BA00-BC3D9B9022A8}">
      <dgm:prSet/>
      <dgm:spPr/>
      <dgm:t>
        <a:bodyPr/>
        <a:lstStyle/>
        <a:p>
          <a:endParaRPr lang="cs-CZ"/>
        </a:p>
      </dgm:t>
    </dgm:pt>
    <dgm:pt modelId="{EA1166DE-5961-4412-B61A-14163F6843D7}" type="sibTrans" cxnId="{2C351FE4-8F10-4D75-BA00-BC3D9B9022A8}">
      <dgm:prSet/>
      <dgm:spPr/>
      <dgm:t>
        <a:bodyPr/>
        <a:lstStyle/>
        <a:p>
          <a:endParaRPr lang="cs-CZ"/>
        </a:p>
      </dgm:t>
    </dgm:pt>
    <dgm:pt modelId="{B6451AD3-34E5-4A2B-A01A-69417EB47E14}">
      <dgm:prSet phldrT="[Text]" custT="1"/>
      <dgm:spPr/>
      <dgm:t>
        <a:bodyPr/>
        <a:lstStyle/>
        <a:p>
          <a:r>
            <a:rPr lang="cs-CZ" sz="1600" dirty="0" smtClean="0"/>
            <a:t>Zprovoznění úseku Náměstí míru </a:t>
          </a:r>
          <a:r>
            <a:rPr lang="cs-CZ" sz="1600" dirty="0" smtClean="0"/>
            <a:t>– </a:t>
          </a:r>
          <a:r>
            <a:rPr lang="cs-CZ" sz="1600" dirty="0" smtClean="0"/>
            <a:t>Pankrác (mimo)</a:t>
          </a:r>
          <a:endParaRPr lang="cs-CZ" sz="1600" dirty="0"/>
        </a:p>
      </dgm:t>
    </dgm:pt>
    <dgm:pt modelId="{88DE3F8B-64BF-4847-A23A-98CACD610C17}" type="parTrans" cxnId="{9EF89885-75A1-4992-A441-624B63FC659C}">
      <dgm:prSet/>
      <dgm:spPr/>
      <dgm:t>
        <a:bodyPr/>
        <a:lstStyle/>
        <a:p>
          <a:endParaRPr lang="cs-CZ"/>
        </a:p>
      </dgm:t>
    </dgm:pt>
    <dgm:pt modelId="{1725FDE7-EF42-41EF-AD6E-5CF270514D92}" type="sibTrans" cxnId="{9EF89885-75A1-4992-A441-624B63FC659C}">
      <dgm:prSet/>
      <dgm:spPr/>
      <dgm:t>
        <a:bodyPr/>
        <a:lstStyle/>
        <a:p>
          <a:endParaRPr lang="cs-CZ"/>
        </a:p>
      </dgm:t>
    </dgm:pt>
    <dgm:pt modelId="{A294F5FB-44F8-43E8-AE12-098AC5D0A7A8}" type="pres">
      <dgm:prSet presAssocID="{FDE5A31E-0FE5-4AEC-98FF-7D159B9BDF7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A58F761-C072-46D6-A4D6-A35AF43D21B4}" type="pres">
      <dgm:prSet presAssocID="{178372AB-BF99-412B-A170-512B2EB87C16}" presName="composite" presStyleCnt="0"/>
      <dgm:spPr/>
    </dgm:pt>
    <dgm:pt modelId="{E784C40D-A67F-418D-8371-5FDCD01CDFEC}" type="pres">
      <dgm:prSet presAssocID="{178372AB-BF99-412B-A170-512B2EB87C16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F8A5E6-9781-413A-A280-7F38319DBA73}" type="pres">
      <dgm:prSet presAssocID="{178372AB-BF99-412B-A170-512B2EB87C16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9D6697-C0F0-4707-A536-A1BF59FC605D}" type="pres">
      <dgm:prSet presAssocID="{EC4308F4-708F-4870-8F2F-735F8524F715}" presName="sp" presStyleCnt="0"/>
      <dgm:spPr/>
    </dgm:pt>
    <dgm:pt modelId="{DAF7751A-2FF6-478C-AEE0-4311E44FF588}" type="pres">
      <dgm:prSet presAssocID="{49D9404A-A6E2-497A-A3BC-A0F28FFD80F7}" presName="composite" presStyleCnt="0"/>
      <dgm:spPr/>
    </dgm:pt>
    <dgm:pt modelId="{4860BF49-D8C7-4F80-8E3F-81ABF5437162}" type="pres">
      <dgm:prSet presAssocID="{49D9404A-A6E2-497A-A3BC-A0F28FFD80F7}" presName="parentText" presStyleLbl="alignNode1" presStyleIdx="1" presStyleCnt="6" custLinFactNeighborX="0" custLinFactNeighborY="-425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781FA5-1788-4151-9BC7-924739F96D9A}" type="pres">
      <dgm:prSet presAssocID="{49D9404A-A6E2-497A-A3BC-A0F28FFD80F7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5D340F-D17F-4B0B-B91C-344CF6C19C04}" type="pres">
      <dgm:prSet presAssocID="{DFE99855-9EB2-4D69-BD16-01D954A1EA2C}" presName="sp" presStyleCnt="0"/>
      <dgm:spPr/>
    </dgm:pt>
    <dgm:pt modelId="{0E7BA0FD-A882-4A06-9998-46DAA0114005}" type="pres">
      <dgm:prSet presAssocID="{27D0D86F-A160-4C27-8976-15DDA687A083}" presName="composite" presStyleCnt="0"/>
      <dgm:spPr/>
    </dgm:pt>
    <dgm:pt modelId="{E86673BC-ECD7-435D-AD2D-899BA86AC48B}" type="pres">
      <dgm:prSet presAssocID="{27D0D86F-A160-4C27-8976-15DDA687A083}" presName="parentText" presStyleLbl="alignNode1" presStyleIdx="2" presStyleCnt="6" custLinFactNeighborX="1078" custLinFactNeighborY="226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AC1987-3ABE-4BA6-AA98-9448F153CAF2}" type="pres">
      <dgm:prSet presAssocID="{27D0D86F-A160-4C27-8976-15DDA687A083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FDE261-D2AC-422C-8C86-FF3D933DF4AB}" type="pres">
      <dgm:prSet presAssocID="{C7866081-2FBD-4C6E-AAB0-3AEB88F232E4}" presName="sp" presStyleCnt="0"/>
      <dgm:spPr/>
    </dgm:pt>
    <dgm:pt modelId="{1D5A6E5C-490A-4CD1-8139-F883EE07F120}" type="pres">
      <dgm:prSet presAssocID="{D4FCD28C-A606-4191-AB7E-E240E68AD35F}" presName="composite" presStyleCnt="0"/>
      <dgm:spPr/>
    </dgm:pt>
    <dgm:pt modelId="{E8417EF8-2677-4FD2-AF4F-69A28E57280F}" type="pres">
      <dgm:prSet presAssocID="{D4FCD28C-A606-4191-AB7E-E240E68AD35F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164F40-9ED7-43BE-B006-6541DEDBA30C}" type="pres">
      <dgm:prSet presAssocID="{D4FCD28C-A606-4191-AB7E-E240E68AD35F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303A175-E80A-4D1D-A839-78F83EE2C631}" type="pres">
      <dgm:prSet presAssocID="{A250580D-7C21-4250-ACE0-4E0D95981848}" presName="sp" presStyleCnt="0"/>
      <dgm:spPr/>
    </dgm:pt>
    <dgm:pt modelId="{5EB1B26C-2F41-4BC6-82D5-CCCDFE6BEB9B}" type="pres">
      <dgm:prSet presAssocID="{1E064CB6-7DBF-449F-A254-0F5008AD0B47}" presName="composite" presStyleCnt="0"/>
      <dgm:spPr/>
    </dgm:pt>
    <dgm:pt modelId="{CA1F88FB-BA0F-46F9-B8C7-74B532AF404C}" type="pres">
      <dgm:prSet presAssocID="{1E064CB6-7DBF-449F-A254-0F5008AD0B47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069687E-153B-41D4-8BC7-6BB74CEB6B7B}" type="pres">
      <dgm:prSet presAssocID="{1E064CB6-7DBF-449F-A254-0F5008AD0B47}" presName="descendantText" presStyleLbl="alignAcc1" presStyleIdx="4" presStyleCnt="6" custLinFactNeighborX="125" custLinFactNeighborY="207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3B9497-1272-4DF7-9514-A156C2CC1A58}" type="pres">
      <dgm:prSet presAssocID="{00474A44-6BAF-4121-9476-09539D59101B}" presName="sp" presStyleCnt="0"/>
      <dgm:spPr/>
    </dgm:pt>
    <dgm:pt modelId="{4E8E07BF-1A57-492B-B8E3-0F5188EF80E6}" type="pres">
      <dgm:prSet presAssocID="{76361294-8B05-4B16-BD81-65EB64D86188}" presName="composite" presStyleCnt="0"/>
      <dgm:spPr/>
    </dgm:pt>
    <dgm:pt modelId="{7CB51D6A-6373-4586-A8D7-15D2CACBC3E3}" type="pres">
      <dgm:prSet presAssocID="{76361294-8B05-4B16-BD81-65EB64D86188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A7DF942-BBA7-41DC-A95B-D4418399A105}" type="pres">
      <dgm:prSet presAssocID="{76361294-8B05-4B16-BD81-65EB64D86188}" presName="descendantText" presStyleLbl="alignAcc1" presStyleIdx="5" presStyleCnt="6" custLinFactNeighborX="125" custLinFactNeighborY="207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D2E5873-A7E8-45BF-8BBE-29D43A9AE2ED}" type="presOf" srcId="{178372AB-BF99-412B-A170-512B2EB87C16}" destId="{E784C40D-A67F-418D-8371-5FDCD01CDFEC}" srcOrd="0" destOrd="0" presId="urn:microsoft.com/office/officeart/2005/8/layout/chevron2"/>
    <dgm:cxn modelId="{D8E27D1C-68FA-4545-B268-78EE690A18D5}" type="presOf" srcId="{27D0D86F-A160-4C27-8976-15DDA687A083}" destId="{E86673BC-ECD7-435D-AD2D-899BA86AC48B}" srcOrd="0" destOrd="0" presId="urn:microsoft.com/office/officeart/2005/8/layout/chevron2"/>
    <dgm:cxn modelId="{27EECEF3-6F50-43C4-9238-AECE69B5EEFB}" type="presOf" srcId="{B5ECBFEF-7C5C-49D4-9478-0491527D955F}" destId="{9D164F40-9ED7-43BE-B006-6541DEDBA30C}" srcOrd="0" destOrd="0" presId="urn:microsoft.com/office/officeart/2005/8/layout/chevron2"/>
    <dgm:cxn modelId="{E415B70B-AD24-486B-8EC4-FEE3B212FF76}" srcId="{178372AB-BF99-412B-A170-512B2EB87C16}" destId="{59ACD748-3CB8-4B13-A83B-D97B30122F43}" srcOrd="0" destOrd="0" parTransId="{2303BF53-CF3F-4034-A255-52BEEF4A6FD3}" sibTransId="{56A9234D-CD6B-460C-AD32-6F0A56F66E28}"/>
    <dgm:cxn modelId="{82A2EED2-89A9-4545-B408-91E72F185C41}" srcId="{49D9404A-A6E2-497A-A3BC-A0F28FFD80F7}" destId="{0C816771-C24D-4CCB-B18C-969132D07CE5}" srcOrd="0" destOrd="0" parTransId="{785D5B77-5FDE-4FA7-B9AC-468B09DCAF29}" sibTransId="{43E49662-BD2B-4209-BB7C-D633ED604384}"/>
    <dgm:cxn modelId="{CE64AB95-EF21-4ADC-851B-A45227D57D86}" srcId="{D4FCD28C-A606-4191-AB7E-E240E68AD35F}" destId="{B5ECBFEF-7C5C-49D4-9478-0491527D955F}" srcOrd="0" destOrd="0" parTransId="{266C1D3A-F64E-41B4-B1DE-1BAA5DC89470}" sibTransId="{2D4486DB-6206-43C7-A67E-3AFD7E30CE4B}"/>
    <dgm:cxn modelId="{2C351FE4-8F10-4D75-BA00-BC3D9B9022A8}" srcId="{FDE5A31E-0FE5-4AEC-98FF-7D159B9BDF71}" destId="{76361294-8B05-4B16-BD81-65EB64D86188}" srcOrd="5" destOrd="0" parTransId="{BFFC241C-7EAE-47F7-B14E-A306A1EA96E7}" sibTransId="{EA1166DE-5961-4412-B61A-14163F6843D7}"/>
    <dgm:cxn modelId="{33A5C24B-9F9A-4E86-9D01-0F319D886947}" srcId="{FDE5A31E-0FE5-4AEC-98FF-7D159B9BDF71}" destId="{27D0D86F-A160-4C27-8976-15DDA687A083}" srcOrd="2" destOrd="0" parTransId="{41331781-5E9A-4D1D-BD0A-B0A3BE0F47A5}" sibTransId="{C7866081-2FBD-4C6E-AAB0-3AEB88F232E4}"/>
    <dgm:cxn modelId="{95BD2A4B-B5DB-4543-8FF1-30DB27F83983}" srcId="{FDE5A31E-0FE5-4AEC-98FF-7D159B9BDF71}" destId="{49D9404A-A6E2-497A-A3BC-A0F28FFD80F7}" srcOrd="1" destOrd="0" parTransId="{FF146FA9-BF67-4568-A07E-5F9D9259AA52}" sibTransId="{DFE99855-9EB2-4D69-BD16-01D954A1EA2C}"/>
    <dgm:cxn modelId="{8C302BCC-2637-4B5B-9FA1-DA57A39721C8}" srcId="{1E064CB6-7DBF-449F-A254-0F5008AD0B47}" destId="{D6C114FF-8309-4A61-9D67-623FC8295E53}" srcOrd="0" destOrd="0" parTransId="{5A1E5F49-F37D-46BC-9C48-6DDFDF686E5B}" sibTransId="{B5D50E6A-60BE-49C3-9568-449127673F62}"/>
    <dgm:cxn modelId="{77AE6836-0076-4893-841D-C87033428248}" type="presOf" srcId="{1E064CB6-7DBF-449F-A254-0F5008AD0B47}" destId="{CA1F88FB-BA0F-46F9-B8C7-74B532AF404C}" srcOrd="0" destOrd="0" presId="urn:microsoft.com/office/officeart/2005/8/layout/chevron2"/>
    <dgm:cxn modelId="{268BB086-3A52-4872-A331-C041A4F35B58}" type="presOf" srcId="{D4FCD28C-A606-4191-AB7E-E240E68AD35F}" destId="{E8417EF8-2677-4FD2-AF4F-69A28E57280F}" srcOrd="0" destOrd="0" presId="urn:microsoft.com/office/officeart/2005/8/layout/chevron2"/>
    <dgm:cxn modelId="{370580C3-BEF4-4DF3-8ACB-D9EBCF0C09B2}" type="presOf" srcId="{0C816771-C24D-4CCB-B18C-969132D07CE5}" destId="{29781FA5-1788-4151-9BC7-924739F96D9A}" srcOrd="0" destOrd="0" presId="urn:microsoft.com/office/officeart/2005/8/layout/chevron2"/>
    <dgm:cxn modelId="{C560D404-82F7-4A21-B755-3FDBECA0DBB3}" type="presOf" srcId="{B6451AD3-34E5-4A2B-A01A-69417EB47E14}" destId="{CA7DF942-BBA7-41DC-A95B-D4418399A105}" srcOrd="0" destOrd="0" presId="urn:microsoft.com/office/officeart/2005/8/layout/chevron2"/>
    <dgm:cxn modelId="{0B960740-4C18-49B8-8D1C-81F938AC70AE}" type="presOf" srcId="{EADBE75C-B97A-469C-9C5A-5977ED8EE76A}" destId="{BDAC1987-3ABE-4BA6-AA98-9448F153CAF2}" srcOrd="0" destOrd="0" presId="urn:microsoft.com/office/officeart/2005/8/layout/chevron2"/>
    <dgm:cxn modelId="{9EF89885-75A1-4992-A441-624B63FC659C}" srcId="{76361294-8B05-4B16-BD81-65EB64D86188}" destId="{B6451AD3-34E5-4A2B-A01A-69417EB47E14}" srcOrd="0" destOrd="0" parTransId="{88DE3F8B-64BF-4847-A23A-98CACD610C17}" sibTransId="{1725FDE7-EF42-41EF-AD6E-5CF270514D92}"/>
    <dgm:cxn modelId="{FB3EBF59-C637-4852-B6C6-584E2C00DB4A}" type="presOf" srcId="{D6C114FF-8309-4A61-9D67-623FC8295E53}" destId="{6069687E-153B-41D4-8BC7-6BB74CEB6B7B}" srcOrd="0" destOrd="0" presId="urn:microsoft.com/office/officeart/2005/8/layout/chevron2"/>
    <dgm:cxn modelId="{47B980A0-5F78-45BB-BEB7-34E63F9527DA}" type="presOf" srcId="{49D9404A-A6E2-497A-A3BC-A0F28FFD80F7}" destId="{4860BF49-D8C7-4F80-8E3F-81ABF5437162}" srcOrd="0" destOrd="0" presId="urn:microsoft.com/office/officeart/2005/8/layout/chevron2"/>
    <dgm:cxn modelId="{581A2BFE-B534-4AB1-BB63-B632BF1790E3}" type="presOf" srcId="{76361294-8B05-4B16-BD81-65EB64D86188}" destId="{7CB51D6A-6373-4586-A8D7-15D2CACBC3E3}" srcOrd="0" destOrd="0" presId="urn:microsoft.com/office/officeart/2005/8/layout/chevron2"/>
    <dgm:cxn modelId="{2E458D7C-667B-4D91-8472-171A899B07F5}" type="presOf" srcId="{FDE5A31E-0FE5-4AEC-98FF-7D159B9BDF71}" destId="{A294F5FB-44F8-43E8-AE12-098AC5D0A7A8}" srcOrd="0" destOrd="0" presId="urn:microsoft.com/office/officeart/2005/8/layout/chevron2"/>
    <dgm:cxn modelId="{63D6DBA1-04A8-4419-A792-6775E521D958}" type="presOf" srcId="{59ACD748-3CB8-4B13-A83B-D97B30122F43}" destId="{C5F8A5E6-9781-413A-A280-7F38319DBA73}" srcOrd="0" destOrd="0" presId="urn:microsoft.com/office/officeart/2005/8/layout/chevron2"/>
    <dgm:cxn modelId="{A02B3D60-D1BB-4678-993C-2BC2592953F4}" srcId="{FDE5A31E-0FE5-4AEC-98FF-7D159B9BDF71}" destId="{1E064CB6-7DBF-449F-A254-0F5008AD0B47}" srcOrd="4" destOrd="0" parTransId="{FC3680CA-ADD6-4FD7-9A9A-02E4DA4B200D}" sibTransId="{00474A44-6BAF-4121-9476-09539D59101B}"/>
    <dgm:cxn modelId="{4B291FDC-580E-410F-B379-FA4FC5079FDF}" srcId="{27D0D86F-A160-4C27-8976-15DDA687A083}" destId="{EADBE75C-B97A-469C-9C5A-5977ED8EE76A}" srcOrd="0" destOrd="0" parTransId="{D58C7DBF-F531-43A5-A6D7-CD869F68A2A7}" sibTransId="{35C3E15A-8539-489E-99EA-1DC3CA8F5AB1}"/>
    <dgm:cxn modelId="{F46F5A1D-50F8-43E7-B37C-8D3BC1E0B234}" srcId="{FDE5A31E-0FE5-4AEC-98FF-7D159B9BDF71}" destId="{178372AB-BF99-412B-A170-512B2EB87C16}" srcOrd="0" destOrd="0" parTransId="{FA6892F9-4B3F-4221-BD94-A34B26397FE6}" sibTransId="{EC4308F4-708F-4870-8F2F-735F8524F715}"/>
    <dgm:cxn modelId="{75337329-1E2E-4AAE-B341-5F1BE79866D6}" srcId="{FDE5A31E-0FE5-4AEC-98FF-7D159B9BDF71}" destId="{D4FCD28C-A606-4191-AB7E-E240E68AD35F}" srcOrd="3" destOrd="0" parTransId="{AAB6FFC0-9E57-4C3E-B581-838453CEAD8E}" sibTransId="{A250580D-7C21-4250-ACE0-4E0D95981848}"/>
    <dgm:cxn modelId="{44BD7B40-828B-4769-9136-F1891EC461CE}" type="presParOf" srcId="{A294F5FB-44F8-43E8-AE12-098AC5D0A7A8}" destId="{CA58F761-C072-46D6-A4D6-A35AF43D21B4}" srcOrd="0" destOrd="0" presId="urn:microsoft.com/office/officeart/2005/8/layout/chevron2"/>
    <dgm:cxn modelId="{19AC7898-B0B0-4067-85BC-4A0747771769}" type="presParOf" srcId="{CA58F761-C072-46D6-A4D6-A35AF43D21B4}" destId="{E784C40D-A67F-418D-8371-5FDCD01CDFEC}" srcOrd="0" destOrd="0" presId="urn:microsoft.com/office/officeart/2005/8/layout/chevron2"/>
    <dgm:cxn modelId="{DC6DAF75-2836-4110-B387-28F0CE48D7DC}" type="presParOf" srcId="{CA58F761-C072-46D6-A4D6-A35AF43D21B4}" destId="{C5F8A5E6-9781-413A-A280-7F38319DBA73}" srcOrd="1" destOrd="0" presId="urn:microsoft.com/office/officeart/2005/8/layout/chevron2"/>
    <dgm:cxn modelId="{42229F95-355C-4B2B-9063-3E4AD062E5B0}" type="presParOf" srcId="{A294F5FB-44F8-43E8-AE12-098AC5D0A7A8}" destId="{BA9D6697-C0F0-4707-A536-A1BF59FC605D}" srcOrd="1" destOrd="0" presId="urn:microsoft.com/office/officeart/2005/8/layout/chevron2"/>
    <dgm:cxn modelId="{7CB51924-DA6B-4FCF-AE9E-995F4A75EAC3}" type="presParOf" srcId="{A294F5FB-44F8-43E8-AE12-098AC5D0A7A8}" destId="{DAF7751A-2FF6-478C-AEE0-4311E44FF588}" srcOrd="2" destOrd="0" presId="urn:microsoft.com/office/officeart/2005/8/layout/chevron2"/>
    <dgm:cxn modelId="{784003CB-9D26-4778-8248-73DA1B3F4E48}" type="presParOf" srcId="{DAF7751A-2FF6-478C-AEE0-4311E44FF588}" destId="{4860BF49-D8C7-4F80-8E3F-81ABF5437162}" srcOrd="0" destOrd="0" presId="urn:microsoft.com/office/officeart/2005/8/layout/chevron2"/>
    <dgm:cxn modelId="{D95D2631-0905-48A1-AA00-93B0BF359959}" type="presParOf" srcId="{DAF7751A-2FF6-478C-AEE0-4311E44FF588}" destId="{29781FA5-1788-4151-9BC7-924739F96D9A}" srcOrd="1" destOrd="0" presId="urn:microsoft.com/office/officeart/2005/8/layout/chevron2"/>
    <dgm:cxn modelId="{F76850D4-23CE-4045-81B3-E0BE4E55B93D}" type="presParOf" srcId="{A294F5FB-44F8-43E8-AE12-098AC5D0A7A8}" destId="{6E5D340F-D17F-4B0B-B91C-344CF6C19C04}" srcOrd="3" destOrd="0" presId="urn:microsoft.com/office/officeart/2005/8/layout/chevron2"/>
    <dgm:cxn modelId="{2B07397C-A2A3-4CAF-AF90-DF48C1DC83AE}" type="presParOf" srcId="{A294F5FB-44F8-43E8-AE12-098AC5D0A7A8}" destId="{0E7BA0FD-A882-4A06-9998-46DAA0114005}" srcOrd="4" destOrd="0" presId="urn:microsoft.com/office/officeart/2005/8/layout/chevron2"/>
    <dgm:cxn modelId="{EFD10F12-9226-4D7F-B2DC-A3A3DB3338D9}" type="presParOf" srcId="{0E7BA0FD-A882-4A06-9998-46DAA0114005}" destId="{E86673BC-ECD7-435D-AD2D-899BA86AC48B}" srcOrd="0" destOrd="0" presId="urn:microsoft.com/office/officeart/2005/8/layout/chevron2"/>
    <dgm:cxn modelId="{474885AE-82D6-4840-99EB-A03FC5FEDDF4}" type="presParOf" srcId="{0E7BA0FD-A882-4A06-9998-46DAA0114005}" destId="{BDAC1987-3ABE-4BA6-AA98-9448F153CAF2}" srcOrd="1" destOrd="0" presId="urn:microsoft.com/office/officeart/2005/8/layout/chevron2"/>
    <dgm:cxn modelId="{49AC0B16-DDCC-4559-A80B-8501C03A5754}" type="presParOf" srcId="{A294F5FB-44F8-43E8-AE12-098AC5D0A7A8}" destId="{F2FDE261-D2AC-422C-8C86-FF3D933DF4AB}" srcOrd="5" destOrd="0" presId="urn:microsoft.com/office/officeart/2005/8/layout/chevron2"/>
    <dgm:cxn modelId="{C89234EB-1E10-4C35-805B-2EAEB5739974}" type="presParOf" srcId="{A294F5FB-44F8-43E8-AE12-098AC5D0A7A8}" destId="{1D5A6E5C-490A-4CD1-8139-F883EE07F120}" srcOrd="6" destOrd="0" presId="urn:microsoft.com/office/officeart/2005/8/layout/chevron2"/>
    <dgm:cxn modelId="{9730D000-7864-4F29-8279-CBBB6DCB1B4E}" type="presParOf" srcId="{1D5A6E5C-490A-4CD1-8139-F883EE07F120}" destId="{E8417EF8-2677-4FD2-AF4F-69A28E57280F}" srcOrd="0" destOrd="0" presId="urn:microsoft.com/office/officeart/2005/8/layout/chevron2"/>
    <dgm:cxn modelId="{B19AE227-2F5F-4605-90F3-81A8CEE87C56}" type="presParOf" srcId="{1D5A6E5C-490A-4CD1-8139-F883EE07F120}" destId="{9D164F40-9ED7-43BE-B006-6541DEDBA30C}" srcOrd="1" destOrd="0" presId="urn:microsoft.com/office/officeart/2005/8/layout/chevron2"/>
    <dgm:cxn modelId="{BA1724FB-4B79-4560-B65C-C98A0533DABF}" type="presParOf" srcId="{A294F5FB-44F8-43E8-AE12-098AC5D0A7A8}" destId="{5303A175-E80A-4D1D-A839-78F83EE2C631}" srcOrd="7" destOrd="0" presId="urn:microsoft.com/office/officeart/2005/8/layout/chevron2"/>
    <dgm:cxn modelId="{9BAC5A35-4C33-4ED2-B8CA-53EB64E86868}" type="presParOf" srcId="{A294F5FB-44F8-43E8-AE12-098AC5D0A7A8}" destId="{5EB1B26C-2F41-4BC6-82D5-CCCDFE6BEB9B}" srcOrd="8" destOrd="0" presId="urn:microsoft.com/office/officeart/2005/8/layout/chevron2"/>
    <dgm:cxn modelId="{66D66894-A8FC-4741-B002-A7542CCC0034}" type="presParOf" srcId="{5EB1B26C-2F41-4BC6-82D5-CCCDFE6BEB9B}" destId="{CA1F88FB-BA0F-46F9-B8C7-74B532AF404C}" srcOrd="0" destOrd="0" presId="urn:microsoft.com/office/officeart/2005/8/layout/chevron2"/>
    <dgm:cxn modelId="{4F38E968-5039-408A-ABAB-B8CA54094D89}" type="presParOf" srcId="{5EB1B26C-2F41-4BC6-82D5-CCCDFE6BEB9B}" destId="{6069687E-153B-41D4-8BC7-6BB74CEB6B7B}" srcOrd="1" destOrd="0" presId="urn:microsoft.com/office/officeart/2005/8/layout/chevron2"/>
    <dgm:cxn modelId="{D201627B-A4C3-4064-A65F-64899E08217A}" type="presParOf" srcId="{A294F5FB-44F8-43E8-AE12-098AC5D0A7A8}" destId="{E13B9497-1272-4DF7-9514-A156C2CC1A58}" srcOrd="9" destOrd="0" presId="urn:microsoft.com/office/officeart/2005/8/layout/chevron2"/>
    <dgm:cxn modelId="{E3B62A97-9C0D-4778-A1F4-7D9E539CD462}" type="presParOf" srcId="{A294F5FB-44F8-43E8-AE12-098AC5D0A7A8}" destId="{4E8E07BF-1A57-492B-B8E3-0F5188EF80E6}" srcOrd="10" destOrd="0" presId="urn:microsoft.com/office/officeart/2005/8/layout/chevron2"/>
    <dgm:cxn modelId="{E9DD3852-CFB0-4011-8FEC-422220D62699}" type="presParOf" srcId="{4E8E07BF-1A57-492B-B8E3-0F5188EF80E6}" destId="{7CB51D6A-6373-4586-A8D7-15D2CACBC3E3}" srcOrd="0" destOrd="0" presId="urn:microsoft.com/office/officeart/2005/8/layout/chevron2"/>
    <dgm:cxn modelId="{68E38F6A-A601-4761-A042-C2DC655AFEEA}" type="presParOf" srcId="{4E8E07BF-1A57-492B-B8E3-0F5188EF80E6}" destId="{CA7DF942-BBA7-41DC-A95B-D4418399A1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4C40D-A67F-418D-8371-5FDCD01CDFEC}">
      <dsp:nvSpPr>
        <dsp:cNvPr id="0" name=""/>
        <dsp:cNvSpPr/>
      </dsp:nvSpPr>
      <dsp:spPr>
        <a:xfrm rot="5400000">
          <a:off x="-152601" y="157088"/>
          <a:ext cx="1017342" cy="71213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23. 5.</a:t>
          </a:r>
          <a:endParaRPr lang="cs-CZ" sz="2000" b="1" kern="1200" dirty="0"/>
        </a:p>
      </dsp:txBody>
      <dsp:txXfrm rot="-5400000">
        <a:off x="1" y="360557"/>
        <a:ext cx="712139" cy="305203"/>
      </dsp:txXfrm>
    </dsp:sp>
    <dsp:sp modelId="{C5F8A5E6-9781-413A-A280-7F38319DBA73}">
      <dsp:nvSpPr>
        <dsp:cNvPr id="0" name=""/>
        <dsp:cNvSpPr/>
      </dsp:nvSpPr>
      <dsp:spPr>
        <a:xfrm rot="5400000">
          <a:off x="3553825" y="-2837198"/>
          <a:ext cx="661272" cy="63446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Jednání zastupitelstva MHMP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Schválení financování geologického průzkumu</a:t>
          </a:r>
          <a:endParaRPr lang="cs-CZ" sz="1600" kern="1200" dirty="0"/>
        </a:p>
      </dsp:txBody>
      <dsp:txXfrm rot="-5400000">
        <a:off x="712140" y="36768"/>
        <a:ext cx="6312363" cy="596710"/>
      </dsp:txXfrm>
    </dsp:sp>
    <dsp:sp modelId="{4860BF49-D8C7-4F80-8E3F-81ABF5437162}">
      <dsp:nvSpPr>
        <dsp:cNvPr id="0" name=""/>
        <dsp:cNvSpPr/>
      </dsp:nvSpPr>
      <dsp:spPr>
        <a:xfrm rot="5400000">
          <a:off x="-152601" y="1056581"/>
          <a:ext cx="1017342" cy="71213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20. 6.</a:t>
          </a:r>
          <a:endParaRPr lang="cs-CZ" sz="2000" b="1" kern="1200" dirty="0"/>
        </a:p>
      </dsp:txBody>
      <dsp:txXfrm rot="-5400000">
        <a:off x="1" y="1260050"/>
        <a:ext cx="712139" cy="305203"/>
      </dsp:txXfrm>
    </dsp:sp>
    <dsp:sp modelId="{29781FA5-1788-4151-9BC7-924739F96D9A}">
      <dsp:nvSpPr>
        <dsp:cNvPr id="0" name=""/>
        <dsp:cNvSpPr/>
      </dsp:nvSpPr>
      <dsp:spPr>
        <a:xfrm rot="5400000">
          <a:off x="3553825" y="-1937705"/>
          <a:ext cx="661272" cy="63446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Faktické zahájení stavby Metra D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Zahájení geologického průzkumu </a:t>
          </a:r>
          <a:endParaRPr lang="cs-CZ" sz="1600" kern="1200" dirty="0"/>
        </a:p>
      </dsp:txBody>
      <dsp:txXfrm rot="-5400000">
        <a:off x="712140" y="936261"/>
        <a:ext cx="6312363" cy="596710"/>
      </dsp:txXfrm>
    </dsp:sp>
    <dsp:sp modelId="{E86673BC-ECD7-435D-AD2D-899BA86AC48B}">
      <dsp:nvSpPr>
        <dsp:cNvPr id="0" name=""/>
        <dsp:cNvSpPr/>
      </dsp:nvSpPr>
      <dsp:spPr>
        <a:xfrm rot="5400000">
          <a:off x="-152601" y="1956074"/>
          <a:ext cx="1017342" cy="71213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26. 6.</a:t>
          </a:r>
          <a:r>
            <a:rPr lang="cs-CZ" sz="2600" kern="1200" dirty="0" smtClean="0"/>
            <a:t> </a:t>
          </a:r>
          <a:endParaRPr lang="cs-CZ" sz="2600" kern="1200" dirty="0"/>
        </a:p>
      </dsp:txBody>
      <dsp:txXfrm rot="-5400000">
        <a:off x="1" y="2159543"/>
        <a:ext cx="712139" cy="305203"/>
      </dsp:txXfrm>
    </dsp:sp>
    <dsp:sp modelId="{BDAC1987-3ABE-4BA6-AA98-9448F153CAF2}">
      <dsp:nvSpPr>
        <dsp:cNvPr id="0" name=""/>
        <dsp:cNvSpPr/>
      </dsp:nvSpPr>
      <dsp:spPr>
        <a:xfrm rot="5400000">
          <a:off x="3553651" y="-1038039"/>
          <a:ext cx="661620" cy="63446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Vyhlášení výsledků výtvarné soutěže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Výběr návrhů na výtvarnou podobu stanic Pankrác a Olbrachtova</a:t>
          </a:r>
          <a:endParaRPr lang="cs-CZ" sz="1600" kern="1200" dirty="0"/>
        </a:p>
      </dsp:txBody>
      <dsp:txXfrm rot="-5400000">
        <a:off x="712139" y="1835771"/>
        <a:ext cx="6312346" cy="597024"/>
      </dsp:txXfrm>
    </dsp:sp>
    <dsp:sp modelId="{E8417EF8-2677-4FD2-AF4F-69A28E57280F}">
      <dsp:nvSpPr>
        <dsp:cNvPr id="0" name=""/>
        <dsp:cNvSpPr/>
      </dsp:nvSpPr>
      <dsp:spPr>
        <a:xfrm rot="5400000">
          <a:off x="-152601" y="2855567"/>
          <a:ext cx="1017342" cy="71213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/>
            <a:t>08/2019</a:t>
          </a:r>
          <a:endParaRPr lang="cs-CZ" sz="1500" b="1" kern="1200" dirty="0"/>
        </a:p>
      </dsp:txBody>
      <dsp:txXfrm rot="-5400000">
        <a:off x="1" y="3059036"/>
        <a:ext cx="712139" cy="305203"/>
      </dsp:txXfrm>
    </dsp:sp>
    <dsp:sp modelId="{9D164F40-9ED7-43BE-B006-6541DEDBA30C}">
      <dsp:nvSpPr>
        <dsp:cNvPr id="0" name=""/>
        <dsp:cNvSpPr/>
      </dsp:nvSpPr>
      <dsp:spPr>
        <a:xfrm rot="5400000">
          <a:off x="3553825" y="-138720"/>
          <a:ext cx="661272" cy="63446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Vypsání výběrového řízení na stavbu </a:t>
          </a:r>
          <a:r>
            <a:rPr lang="cs-CZ" sz="1600" kern="1200" dirty="0" smtClean="0"/>
            <a:t>2 </a:t>
          </a:r>
          <a:r>
            <a:rPr lang="cs-CZ" sz="1600" kern="1200" dirty="0" smtClean="0"/>
            <a:t>stanic: Pankrác </a:t>
          </a:r>
          <a:r>
            <a:rPr lang="cs-CZ" sz="1600" kern="1200" dirty="0" smtClean="0"/>
            <a:t>a Olbrachtova</a:t>
          </a:r>
          <a:endParaRPr lang="cs-CZ" sz="1600" kern="1200" dirty="0"/>
        </a:p>
      </dsp:txBody>
      <dsp:txXfrm rot="-5400000">
        <a:off x="712140" y="2735246"/>
        <a:ext cx="6312363" cy="596710"/>
      </dsp:txXfrm>
    </dsp:sp>
    <dsp:sp modelId="{CA1F88FB-BA0F-46F9-B8C7-74B532AF404C}">
      <dsp:nvSpPr>
        <dsp:cNvPr id="0" name=""/>
        <dsp:cNvSpPr/>
      </dsp:nvSpPr>
      <dsp:spPr>
        <a:xfrm rot="5400000">
          <a:off x="-152601" y="3755059"/>
          <a:ext cx="1017342" cy="71213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/>
            <a:t>12/2019</a:t>
          </a:r>
          <a:endParaRPr lang="cs-CZ" sz="1500" b="1" kern="1200" dirty="0"/>
        </a:p>
      </dsp:txBody>
      <dsp:txXfrm rot="-5400000">
        <a:off x="1" y="3958528"/>
        <a:ext cx="712139" cy="305203"/>
      </dsp:txXfrm>
    </dsp:sp>
    <dsp:sp modelId="{6069687E-153B-41D4-8BC7-6BB74CEB6B7B}">
      <dsp:nvSpPr>
        <dsp:cNvPr id="0" name=""/>
        <dsp:cNvSpPr/>
      </dsp:nvSpPr>
      <dsp:spPr>
        <a:xfrm rot="5400000">
          <a:off x="3553825" y="774487"/>
          <a:ext cx="661272" cy="63446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Podání nové žádosti o stavební povolení na 5 stanic: Pankrác – Nové Dvory s automatickým provozem </a:t>
          </a:r>
          <a:endParaRPr lang="cs-CZ" sz="1600" kern="1200" dirty="0"/>
        </a:p>
      </dsp:txBody>
      <dsp:txXfrm rot="-5400000">
        <a:off x="712140" y="3648454"/>
        <a:ext cx="6312363" cy="5967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4C40D-A67F-418D-8371-5FDCD01CDFEC}">
      <dsp:nvSpPr>
        <dsp:cNvPr id="0" name=""/>
        <dsp:cNvSpPr/>
      </dsp:nvSpPr>
      <dsp:spPr>
        <a:xfrm rot="5400000">
          <a:off x="-127731" y="131849"/>
          <a:ext cx="851544" cy="59608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/>
            <a:t>06/2020</a:t>
          </a:r>
          <a:endParaRPr lang="cs-CZ" sz="1500" b="1" kern="1200" dirty="0"/>
        </a:p>
      </dsp:txBody>
      <dsp:txXfrm rot="-5400000">
        <a:off x="1" y="302159"/>
        <a:ext cx="596081" cy="255463"/>
      </dsp:txXfrm>
    </dsp:sp>
    <dsp:sp modelId="{C5F8A5E6-9781-413A-A280-7F38319DBA73}">
      <dsp:nvSpPr>
        <dsp:cNvPr id="0" name=""/>
        <dsp:cNvSpPr/>
      </dsp:nvSpPr>
      <dsp:spPr>
        <a:xfrm rot="5400000">
          <a:off x="3549535" y="-2949335"/>
          <a:ext cx="553795" cy="6460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Ukončení geologického průzkumu ve dvou lokalitách</a:t>
          </a:r>
          <a:endParaRPr lang="cs-CZ" sz="1600" kern="1200" dirty="0"/>
        </a:p>
      </dsp:txBody>
      <dsp:txXfrm rot="-5400000">
        <a:off x="596082" y="31152"/>
        <a:ext cx="6433668" cy="499727"/>
      </dsp:txXfrm>
    </dsp:sp>
    <dsp:sp modelId="{4860BF49-D8C7-4F80-8E3F-81ABF5437162}">
      <dsp:nvSpPr>
        <dsp:cNvPr id="0" name=""/>
        <dsp:cNvSpPr/>
      </dsp:nvSpPr>
      <dsp:spPr>
        <a:xfrm rot="5400000">
          <a:off x="-127731" y="848483"/>
          <a:ext cx="851544" cy="59608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07/2020</a:t>
          </a:r>
          <a:endParaRPr lang="cs-CZ" sz="1200" b="1" kern="1200" dirty="0"/>
        </a:p>
      </dsp:txBody>
      <dsp:txXfrm rot="-5400000">
        <a:off x="1" y="1018793"/>
        <a:ext cx="596081" cy="255463"/>
      </dsp:txXfrm>
    </dsp:sp>
    <dsp:sp modelId="{29781FA5-1788-4151-9BC7-924739F96D9A}">
      <dsp:nvSpPr>
        <dsp:cNvPr id="0" name=""/>
        <dsp:cNvSpPr/>
      </dsp:nvSpPr>
      <dsp:spPr>
        <a:xfrm rot="5400000">
          <a:off x="3549680" y="-2196579"/>
          <a:ext cx="553504" cy="6460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Zahájení výstavby úseku Pankrác - Olbrachtova</a:t>
          </a:r>
          <a:endParaRPr lang="cs-CZ" sz="1600" kern="1200" dirty="0"/>
        </a:p>
      </dsp:txBody>
      <dsp:txXfrm rot="-5400000">
        <a:off x="596081" y="784040"/>
        <a:ext cx="6433682" cy="499464"/>
      </dsp:txXfrm>
    </dsp:sp>
    <dsp:sp modelId="{E86673BC-ECD7-435D-AD2D-899BA86AC48B}">
      <dsp:nvSpPr>
        <dsp:cNvPr id="0" name=""/>
        <dsp:cNvSpPr/>
      </dsp:nvSpPr>
      <dsp:spPr>
        <a:xfrm rot="5400000">
          <a:off x="-121305" y="1656931"/>
          <a:ext cx="851544" cy="59608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/>
            <a:t>07/2022</a:t>
          </a:r>
          <a:endParaRPr lang="cs-CZ" sz="1500" b="1" kern="1200" dirty="0"/>
        </a:p>
      </dsp:txBody>
      <dsp:txXfrm rot="-5400000">
        <a:off x="6427" y="1827241"/>
        <a:ext cx="596081" cy="255463"/>
      </dsp:txXfrm>
    </dsp:sp>
    <dsp:sp modelId="{BDAC1987-3ABE-4BA6-AA98-9448F153CAF2}">
      <dsp:nvSpPr>
        <dsp:cNvPr id="0" name=""/>
        <dsp:cNvSpPr/>
      </dsp:nvSpPr>
      <dsp:spPr>
        <a:xfrm rot="5400000">
          <a:off x="3549680" y="-1443678"/>
          <a:ext cx="553504" cy="6460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Zahájení výstavby úseku Olbrachtova (mimo) – Nové Dvory včetně ražby traťových tunelů z lokality Depa Písnice</a:t>
          </a:r>
          <a:endParaRPr lang="cs-CZ" sz="1600" kern="1200" dirty="0"/>
        </a:p>
      </dsp:txBody>
      <dsp:txXfrm rot="-5400000">
        <a:off x="596081" y="1536941"/>
        <a:ext cx="6433682" cy="499464"/>
      </dsp:txXfrm>
    </dsp:sp>
    <dsp:sp modelId="{E8417EF8-2677-4FD2-AF4F-69A28E57280F}">
      <dsp:nvSpPr>
        <dsp:cNvPr id="0" name=""/>
        <dsp:cNvSpPr/>
      </dsp:nvSpPr>
      <dsp:spPr>
        <a:xfrm rot="5400000">
          <a:off x="-127731" y="2390554"/>
          <a:ext cx="851544" cy="59608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12/2027</a:t>
          </a:r>
          <a:endParaRPr lang="cs-CZ" sz="1200" b="1" kern="1200" dirty="0"/>
        </a:p>
      </dsp:txBody>
      <dsp:txXfrm rot="-5400000">
        <a:off x="1" y="2560864"/>
        <a:ext cx="596081" cy="255463"/>
      </dsp:txXfrm>
    </dsp:sp>
    <dsp:sp modelId="{9D164F40-9ED7-43BE-B006-6541DEDBA30C}">
      <dsp:nvSpPr>
        <dsp:cNvPr id="0" name=""/>
        <dsp:cNvSpPr/>
      </dsp:nvSpPr>
      <dsp:spPr>
        <a:xfrm rot="5400000">
          <a:off x="3549680" y="-690776"/>
          <a:ext cx="553504" cy="6460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Zprovoznění úseku Pankrác – Nové Dvory</a:t>
          </a:r>
          <a:endParaRPr lang="cs-CZ" sz="1600" kern="1200" dirty="0"/>
        </a:p>
      </dsp:txBody>
      <dsp:txXfrm rot="-5400000">
        <a:off x="596081" y="2289843"/>
        <a:ext cx="6433682" cy="499464"/>
      </dsp:txXfrm>
    </dsp:sp>
    <dsp:sp modelId="{CA1F88FB-BA0F-46F9-B8C7-74B532AF404C}">
      <dsp:nvSpPr>
        <dsp:cNvPr id="0" name=""/>
        <dsp:cNvSpPr/>
      </dsp:nvSpPr>
      <dsp:spPr>
        <a:xfrm rot="5400000">
          <a:off x="-127731" y="3143455"/>
          <a:ext cx="851544" cy="59608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12/2027</a:t>
          </a:r>
          <a:endParaRPr lang="cs-CZ" sz="1200" b="1" kern="1200" dirty="0"/>
        </a:p>
      </dsp:txBody>
      <dsp:txXfrm rot="-5400000">
        <a:off x="1" y="3313765"/>
        <a:ext cx="596081" cy="255463"/>
      </dsp:txXfrm>
    </dsp:sp>
    <dsp:sp modelId="{6069687E-153B-41D4-8BC7-6BB74CEB6B7B}">
      <dsp:nvSpPr>
        <dsp:cNvPr id="0" name=""/>
        <dsp:cNvSpPr/>
      </dsp:nvSpPr>
      <dsp:spPr>
        <a:xfrm rot="5400000">
          <a:off x="3549680" y="73604"/>
          <a:ext cx="553504" cy="6460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V případě vyřešení majetkoprávních záležitostí v oblasti Libuše a Písnice zprovoznění celého úseku Pankrác – Depo Písnice</a:t>
          </a:r>
          <a:endParaRPr lang="cs-CZ" sz="1600" kern="1200" dirty="0"/>
        </a:p>
      </dsp:txBody>
      <dsp:txXfrm rot="-5400000">
        <a:off x="596081" y="3054223"/>
        <a:ext cx="6433682" cy="499464"/>
      </dsp:txXfrm>
    </dsp:sp>
    <dsp:sp modelId="{7CB51D6A-6373-4586-A8D7-15D2CACBC3E3}">
      <dsp:nvSpPr>
        <dsp:cNvPr id="0" name=""/>
        <dsp:cNvSpPr/>
      </dsp:nvSpPr>
      <dsp:spPr>
        <a:xfrm rot="5400000">
          <a:off x="-127731" y="3896357"/>
          <a:ext cx="851544" cy="59608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12/2029</a:t>
          </a:r>
          <a:endParaRPr lang="cs-CZ" sz="1200" b="1" kern="1200" dirty="0"/>
        </a:p>
      </dsp:txBody>
      <dsp:txXfrm rot="-5400000">
        <a:off x="1" y="4066667"/>
        <a:ext cx="596081" cy="255463"/>
      </dsp:txXfrm>
    </dsp:sp>
    <dsp:sp modelId="{CA7DF942-BBA7-41DC-A95B-D4418399A105}">
      <dsp:nvSpPr>
        <dsp:cNvPr id="0" name=""/>
        <dsp:cNvSpPr/>
      </dsp:nvSpPr>
      <dsp:spPr>
        <a:xfrm rot="5400000">
          <a:off x="3549680" y="826505"/>
          <a:ext cx="553504" cy="6460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Zprovoznění úseku Náměstí míru </a:t>
          </a:r>
          <a:r>
            <a:rPr lang="cs-CZ" sz="1600" kern="1200" dirty="0" smtClean="0"/>
            <a:t>– </a:t>
          </a:r>
          <a:r>
            <a:rPr lang="cs-CZ" sz="1600" kern="1200" dirty="0" smtClean="0"/>
            <a:t>Pankrác (mimo)</a:t>
          </a:r>
          <a:endParaRPr lang="cs-CZ" sz="1600" kern="1200" dirty="0"/>
        </a:p>
      </dsp:txBody>
      <dsp:txXfrm rot="-5400000">
        <a:off x="596081" y="3807124"/>
        <a:ext cx="6433682" cy="499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0BE51-E9EC-4BE3-8454-C170770EE50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1389277"/>
      </p:ext>
    </p:extLst>
  </p:cSld>
  <p:clrMapOvr>
    <a:masterClrMapping/>
  </p:clrMapOvr>
  <p:transition advClick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E0512-420C-444E-881E-3F7F9998A9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3496106"/>
      </p:ext>
    </p:extLst>
  </p:cSld>
  <p:clrMapOvr>
    <a:masterClrMapping/>
  </p:clrMapOvr>
  <p:transition advClick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B0F8B-8AFB-49BE-BB3F-F6DB2492EAF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0444202"/>
      </p:ext>
    </p:extLst>
  </p:cSld>
  <p:clrMapOvr>
    <a:masterClrMapping/>
  </p:clrMapOvr>
  <p:transition advClick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20376-9A5F-42B6-BBCF-7CD028CFF74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3949552"/>
      </p:ext>
    </p:extLst>
  </p:cSld>
  <p:clrMapOvr>
    <a:masterClrMapping/>
  </p:clrMapOvr>
  <p:transition advClick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DEA48-610C-4336-B214-C0D93FD0ED7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2287222"/>
      </p:ext>
    </p:extLst>
  </p:cSld>
  <p:clrMapOvr>
    <a:masterClrMapping/>
  </p:clrMapOvr>
  <p:transition advClick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00F55-C259-4A57-8ACB-EA44C02103C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1269562"/>
      </p:ext>
    </p:extLst>
  </p:cSld>
  <p:clrMapOvr>
    <a:masterClrMapping/>
  </p:clrMapOvr>
  <p:transition advClick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48C37-406F-4AC4-A8AB-4E9E18310F4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4838428"/>
      </p:ext>
    </p:extLst>
  </p:cSld>
  <p:clrMapOvr>
    <a:masterClrMapping/>
  </p:clrMapOvr>
  <p:transition advClick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02E2A-78AC-462D-A211-E24675BA688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317658"/>
      </p:ext>
    </p:extLst>
  </p:cSld>
  <p:clrMapOvr>
    <a:masterClrMapping/>
  </p:clrMapOvr>
  <p:transition advClick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2367E-A915-48A5-9340-11C92F23D26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5637702"/>
      </p:ext>
    </p:extLst>
  </p:cSld>
  <p:clrMapOvr>
    <a:masterClrMapping/>
  </p:clrMapOvr>
  <p:transition advClick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49188-F0FA-42A9-910F-C5E3432863A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284276"/>
      </p:ext>
    </p:extLst>
  </p:cSld>
  <p:clrMapOvr>
    <a:masterClrMapping/>
  </p:clrMapOvr>
  <p:transition advClick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71D48-BD90-4BE2-B5E7-0ACFF19C654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1691715"/>
      </p:ext>
    </p:extLst>
  </p:cSld>
  <p:clrMapOvr>
    <a:masterClrMapping/>
  </p:clrMapOvr>
  <p:transition advClick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3B1627-5C71-48B9-BE8D-9EC7CB993421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advClick="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cs-CZ" altLang="cs-CZ" b="1" dirty="0" smtClean="0"/>
          </a:p>
          <a:p>
            <a:pPr marL="0" indent="0" eaLnBrk="1" hangingPunct="1">
              <a:buNone/>
            </a:pPr>
            <a:endParaRPr lang="cs-CZ" altLang="cs-CZ" b="1" dirty="0"/>
          </a:p>
          <a:p>
            <a:pPr marL="0" indent="0" eaLnBrk="1" hangingPunct="1">
              <a:buNone/>
            </a:pPr>
            <a:endParaRPr lang="cs-CZ" altLang="cs-CZ" b="1" dirty="0" smtClean="0"/>
          </a:p>
          <a:p>
            <a:pPr marL="0" indent="0" eaLnBrk="1" hangingPunct="1">
              <a:buNone/>
            </a:pPr>
            <a:r>
              <a:rPr lang="cs-CZ" altLang="cs-CZ" b="1" dirty="0" smtClean="0"/>
              <a:t>Tisková konference – Metro D</a:t>
            </a:r>
          </a:p>
          <a:p>
            <a:pPr marL="0" indent="0" eaLnBrk="1" hangingPunct="1">
              <a:buNone/>
            </a:pPr>
            <a:r>
              <a:rPr lang="cs-CZ" altLang="cs-CZ" b="1" dirty="0" smtClean="0"/>
              <a:t>Magistrát hl. m. Prahy</a:t>
            </a:r>
          </a:p>
          <a:p>
            <a:pPr marL="0" indent="0" eaLnBrk="1" hangingPunct="1">
              <a:buNone/>
            </a:pPr>
            <a:r>
              <a:rPr lang="cs-CZ" altLang="cs-CZ" b="1" dirty="0" smtClean="0"/>
              <a:t>20. května 2019</a:t>
            </a: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000" b="1" dirty="0"/>
              <a:t>G</a:t>
            </a:r>
            <a:r>
              <a:rPr lang="cs-CZ" altLang="cs-CZ" sz="3000" b="1" dirty="0" smtClean="0"/>
              <a:t>eologický průzkum – důvody</a:t>
            </a:r>
            <a:endParaRPr lang="cs-CZ" altLang="cs-CZ" sz="30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 smtClean="0"/>
              <a:t>Trasa D je situována těsně pod stanicí trasy C, svislá vzdálenost nosných konstrukcí je cca 4 m</a:t>
            </a:r>
          </a:p>
          <a:p>
            <a:pPr eaLnBrk="1" hangingPunct="1"/>
            <a:r>
              <a:rPr lang="cs-CZ" altLang="cs-CZ" sz="2400" dirty="0" smtClean="0"/>
              <a:t>Nepříznivé </a:t>
            </a:r>
            <a:r>
              <a:rPr lang="cs-CZ" altLang="cs-CZ" sz="2400" dirty="0"/>
              <a:t>geologické podmínky v </a:t>
            </a:r>
            <a:r>
              <a:rPr lang="cs-CZ" altLang="cs-CZ" sz="2400" dirty="0" smtClean="0"/>
              <a:t>oblasti</a:t>
            </a:r>
          </a:p>
          <a:p>
            <a:pPr eaLnBrk="1" hangingPunct="1"/>
            <a:r>
              <a:rPr lang="cs-CZ" altLang="cs-CZ" sz="2400" dirty="0" smtClean="0"/>
              <a:t>Potřebné zjistit podrobné geologické a geotechnické poměry v kritické oblasti křížení tras C a D</a:t>
            </a:r>
          </a:p>
          <a:p>
            <a:pPr eaLnBrk="1" hangingPunct="1"/>
            <a:r>
              <a:rPr lang="cs-CZ" altLang="cs-CZ" sz="2400" dirty="0" smtClean="0"/>
              <a:t>Potřebné zabránit deformacím (sedání) trasy C během výstavby trasy D</a:t>
            </a:r>
          </a:p>
          <a:p>
            <a:pPr eaLnBrk="1" hangingPunct="1"/>
            <a:r>
              <a:rPr lang="cs-CZ" altLang="cs-CZ" sz="2400" dirty="0" smtClean="0"/>
              <a:t>Během výstavby nebude na trase C přerušen provoz, pouze snížena rychlost jízdy vlaků v dané lokalitě</a:t>
            </a:r>
          </a:p>
          <a:p>
            <a:pPr eaLnBrk="1" hangingPunct="1"/>
            <a:endParaRPr lang="cs-CZ" altLang="cs-CZ" sz="2400" dirty="0" smtClean="0"/>
          </a:p>
          <a:p>
            <a:pPr eaLnBrk="1" hangingPunct="1"/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4062991337"/>
      </p:ext>
    </p:extLst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4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000" b="1" dirty="0"/>
              <a:t>G</a:t>
            </a:r>
            <a:r>
              <a:rPr lang="cs-CZ" altLang="cs-CZ" sz="3000" b="1" dirty="0" smtClean="0"/>
              <a:t>eologický průzkum – lokality</a:t>
            </a:r>
            <a:endParaRPr lang="cs-CZ" altLang="cs-CZ" sz="30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 smtClean="0"/>
              <a:t>4 lokality: PAD1b, PAD4, VO-OL, OL1</a:t>
            </a:r>
          </a:p>
          <a:p>
            <a:pPr eaLnBrk="1" hangingPunct="1"/>
            <a:r>
              <a:rPr lang="cs-CZ" altLang="cs-CZ" sz="2000" dirty="0" smtClean="0"/>
              <a:t>Na všech se začne pracovat zároveň</a:t>
            </a:r>
          </a:p>
          <a:p>
            <a:pPr eaLnBrk="1" hangingPunct="1"/>
            <a:r>
              <a:rPr lang="cs-CZ" altLang="cs-CZ" sz="2000" b="1" dirty="0" smtClean="0"/>
              <a:t>PAD1b</a:t>
            </a:r>
            <a:r>
              <a:rPr lang="cs-CZ" altLang="cs-CZ" sz="2000" dirty="0" smtClean="0"/>
              <a:t> (</a:t>
            </a:r>
            <a:r>
              <a:rPr lang="cs-CZ" altLang="cs-CZ" sz="2000" dirty="0"/>
              <a:t>Vybraný zhotovitel: </a:t>
            </a:r>
            <a:r>
              <a:rPr lang="cs-CZ" altLang="cs-CZ" sz="2000" dirty="0" smtClean="0"/>
              <a:t>Metrostav)</a:t>
            </a:r>
            <a:endParaRPr lang="cs-CZ" altLang="cs-CZ" sz="2000" dirty="0"/>
          </a:p>
          <a:p>
            <a:pPr lvl="1" eaLnBrk="1" hangingPunct="1"/>
            <a:r>
              <a:rPr lang="cs-CZ" altLang="cs-CZ" sz="1800" dirty="0"/>
              <a:t>Mezi ulicí 5. května a nájezdovou </a:t>
            </a:r>
            <a:r>
              <a:rPr lang="cs-CZ" altLang="cs-CZ" sz="1800" dirty="0" smtClean="0"/>
              <a:t>komunikací </a:t>
            </a:r>
            <a:r>
              <a:rPr lang="cs-CZ" altLang="cs-CZ" sz="1800" dirty="0"/>
              <a:t>Na </a:t>
            </a:r>
            <a:r>
              <a:rPr lang="cs-CZ" altLang="cs-CZ" sz="1800" dirty="0" smtClean="0"/>
              <a:t>Strži</a:t>
            </a:r>
            <a:endParaRPr lang="cs-CZ" altLang="cs-CZ" sz="1800" dirty="0"/>
          </a:p>
          <a:p>
            <a:pPr lvl="1" eaLnBrk="1" hangingPunct="1"/>
            <a:r>
              <a:rPr lang="cs-CZ" altLang="cs-CZ" sz="1800" dirty="0"/>
              <a:t>V místě </a:t>
            </a:r>
            <a:r>
              <a:rPr lang="cs-CZ" altLang="cs-CZ" sz="1800" dirty="0" smtClean="0"/>
              <a:t>budoucí přístupové </a:t>
            </a:r>
            <a:r>
              <a:rPr lang="cs-CZ" altLang="cs-CZ" sz="1800" dirty="0"/>
              <a:t>a větrací štoly stanice Pankrác</a:t>
            </a:r>
          </a:p>
          <a:p>
            <a:pPr eaLnBrk="1" hangingPunct="1"/>
            <a:r>
              <a:rPr lang="cs-CZ" altLang="cs-CZ" sz="2000" b="1" dirty="0" smtClean="0"/>
              <a:t>PAD 4</a:t>
            </a:r>
            <a:r>
              <a:rPr lang="cs-CZ" altLang="cs-CZ" sz="2000" dirty="0" smtClean="0"/>
              <a:t> (</a:t>
            </a:r>
            <a:r>
              <a:rPr lang="cs-CZ" altLang="cs-CZ" sz="2000" dirty="0"/>
              <a:t>Vybraný zhotovitel: </a:t>
            </a:r>
            <a:r>
              <a:rPr lang="cs-CZ" altLang="cs-CZ" sz="2000" dirty="0" smtClean="0"/>
              <a:t>Metrostav)</a:t>
            </a:r>
          </a:p>
          <a:p>
            <a:pPr lvl="1" eaLnBrk="1" hangingPunct="1"/>
            <a:r>
              <a:rPr lang="cs-CZ" altLang="cs-CZ" sz="1800" dirty="0" smtClean="0"/>
              <a:t>J </a:t>
            </a:r>
            <a:r>
              <a:rPr lang="cs-CZ" altLang="cs-CZ" sz="1800" dirty="0"/>
              <a:t>od křižovatky Na </a:t>
            </a:r>
            <a:r>
              <a:rPr lang="cs-CZ" altLang="cs-CZ" sz="1800" dirty="0" smtClean="0"/>
              <a:t>Strži </a:t>
            </a:r>
            <a:r>
              <a:rPr lang="cs-CZ" altLang="cs-CZ" sz="1800" dirty="0"/>
              <a:t>– Budějovická</a:t>
            </a:r>
          </a:p>
          <a:p>
            <a:pPr lvl="1" eaLnBrk="1" hangingPunct="1"/>
            <a:r>
              <a:rPr lang="cs-CZ" altLang="cs-CZ" sz="1800" dirty="0"/>
              <a:t>V ose budoucího přestupního tunelu</a:t>
            </a:r>
          </a:p>
          <a:p>
            <a:pPr eaLnBrk="1" hangingPunct="1"/>
            <a:r>
              <a:rPr lang="cs-CZ" altLang="cs-CZ" sz="2000" b="1" dirty="0" smtClean="0"/>
              <a:t>VO-OL</a:t>
            </a:r>
            <a:r>
              <a:rPr lang="cs-CZ" altLang="cs-CZ" sz="2000" dirty="0" smtClean="0"/>
              <a:t> (</a:t>
            </a:r>
            <a:r>
              <a:rPr lang="cs-CZ" altLang="cs-CZ" sz="2000" dirty="0"/>
              <a:t>Vybraný zhotovitel: </a:t>
            </a:r>
            <a:r>
              <a:rPr lang="cs-CZ" altLang="cs-CZ" sz="2000" dirty="0" err="1" smtClean="0"/>
              <a:t>Hochtief</a:t>
            </a:r>
            <a:r>
              <a:rPr lang="cs-CZ" altLang="cs-CZ" sz="2000" dirty="0" smtClean="0"/>
              <a:t>)</a:t>
            </a:r>
            <a:endParaRPr lang="cs-CZ" altLang="cs-CZ" sz="2000" dirty="0"/>
          </a:p>
          <a:p>
            <a:pPr lvl="1" eaLnBrk="1" hangingPunct="1"/>
            <a:r>
              <a:rPr lang="cs-CZ" altLang="cs-CZ" sz="1800" dirty="0" smtClean="0"/>
              <a:t>Mezi </a:t>
            </a:r>
            <a:r>
              <a:rPr lang="cs-CZ" altLang="cs-CZ" sz="1800" dirty="0"/>
              <a:t>ulicemi Jankovská – Na strži</a:t>
            </a:r>
          </a:p>
          <a:p>
            <a:pPr lvl="1" eaLnBrk="1" hangingPunct="1"/>
            <a:r>
              <a:rPr lang="cs-CZ" altLang="cs-CZ" sz="1800" dirty="0"/>
              <a:t>V místech budoucí ražby a výstavby stanice pod tunely trasy C</a:t>
            </a:r>
          </a:p>
          <a:p>
            <a:pPr eaLnBrk="1" hangingPunct="1"/>
            <a:r>
              <a:rPr lang="cs-CZ" altLang="cs-CZ" sz="2000" b="1" dirty="0" smtClean="0"/>
              <a:t>OL1</a:t>
            </a:r>
            <a:r>
              <a:rPr lang="cs-CZ" altLang="cs-CZ" sz="2000" dirty="0" smtClean="0"/>
              <a:t> (Vybraný zhotovitel: Strabag)</a:t>
            </a:r>
            <a:endParaRPr lang="cs-CZ" altLang="cs-CZ" sz="2000" b="1" dirty="0" smtClean="0"/>
          </a:p>
          <a:p>
            <a:pPr lvl="1" eaLnBrk="1" hangingPunct="1"/>
            <a:r>
              <a:rPr lang="cs-CZ" altLang="cs-CZ" sz="1800" dirty="0"/>
              <a:t>SZ od křižovatky Na Strži – Antala Staška u stanice </a:t>
            </a:r>
            <a:r>
              <a:rPr lang="cs-CZ" altLang="cs-CZ" sz="1800" dirty="0" smtClean="0"/>
              <a:t>Olbrachtova</a:t>
            </a:r>
          </a:p>
          <a:p>
            <a:pPr lvl="1" eaLnBrk="1" hangingPunct="1"/>
            <a:r>
              <a:rPr lang="cs-CZ" altLang="cs-CZ" sz="1800" dirty="0" smtClean="0"/>
              <a:t>Bude sloužit pro sanaci základů objektu</a:t>
            </a:r>
            <a:endParaRPr lang="cs-CZ" altLang="cs-CZ" sz="1800" dirty="0"/>
          </a:p>
          <a:p>
            <a:pPr eaLnBrk="1" hangingPunct="1"/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648626611"/>
      </p:ext>
    </p:extLst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8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000" b="1" dirty="0"/>
              <a:t>G</a:t>
            </a:r>
            <a:r>
              <a:rPr lang="cs-CZ" altLang="cs-CZ" sz="3000" b="1" dirty="0" smtClean="0"/>
              <a:t>eologický průzkum – </a:t>
            </a:r>
            <a:r>
              <a:rPr lang="cs-CZ" altLang="cs-CZ" sz="3000" b="1" dirty="0" smtClean="0"/>
              <a:t>umístění lokalit</a:t>
            </a:r>
            <a:endParaRPr lang="cs-CZ" altLang="cs-CZ" sz="3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1196752"/>
            <a:ext cx="8604448" cy="496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46207"/>
      </p:ext>
    </p:extLst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900" b="1" dirty="0"/>
              <a:t>G</a:t>
            </a:r>
            <a:r>
              <a:rPr lang="cs-CZ" altLang="cs-CZ" sz="2900" b="1" dirty="0" smtClean="0"/>
              <a:t>eologický průzkum – lokality PAD1b</a:t>
            </a:r>
            <a:r>
              <a:rPr lang="cs-CZ" altLang="cs-CZ" sz="2900" b="1" dirty="0"/>
              <a:t>, PAD4</a:t>
            </a:r>
            <a:endParaRPr lang="cs-CZ" altLang="cs-CZ" sz="2900" b="1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1756"/>
            <a:ext cx="4400807" cy="28803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09948"/>
            <a:ext cx="4402832" cy="287778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004048" y="128175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Lokalita </a:t>
            </a:r>
            <a:r>
              <a:rPr lang="cs-CZ" altLang="cs-CZ" sz="2400" dirty="0" smtClean="0"/>
              <a:t>PAD1b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195736" y="542606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Lokalita </a:t>
            </a:r>
            <a:r>
              <a:rPr lang="cs-CZ" altLang="cs-CZ" sz="2400" dirty="0" smtClean="0"/>
              <a:t>PAD4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04472671"/>
      </p:ext>
    </p:extLst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900" b="1" dirty="0"/>
              <a:t>G</a:t>
            </a:r>
            <a:r>
              <a:rPr lang="cs-CZ" altLang="cs-CZ" sz="2900" b="1" dirty="0" smtClean="0"/>
              <a:t>eologický průzkum – lokality VO-OL, OL1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014599" y="119675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Lokalita VO-OL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92821" y="5656923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Lokalita OL1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554" y="1196752"/>
            <a:ext cx="4352246" cy="285225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84984"/>
            <a:ext cx="4335621" cy="283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96204"/>
      </p:ext>
    </p:extLst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000" b="1" dirty="0"/>
              <a:t>G</a:t>
            </a:r>
            <a:r>
              <a:rPr lang="cs-CZ" altLang="cs-CZ" sz="3000" b="1" dirty="0" smtClean="0"/>
              <a:t>eologický průzkum – podrobná situace</a:t>
            </a:r>
            <a:endParaRPr lang="cs-CZ" altLang="cs-CZ" sz="3000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" y="1772816"/>
            <a:ext cx="8691991" cy="364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3330"/>
      </p:ext>
    </p:extLst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000" b="1" dirty="0" smtClean="0"/>
              <a:t>Fázování ražby tunelů a dostavby stanic</a:t>
            </a:r>
            <a:endParaRPr lang="cs-CZ" altLang="cs-CZ" sz="3000" b="1" dirty="0" smtClean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00FB6BB-4038-4A83-BA53-EC0C91A18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3" y="2060848"/>
            <a:ext cx="84378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1108"/>
      </p:ext>
    </p:extLst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000" b="1" dirty="0" smtClean="0"/>
              <a:t>Metro D – Model stanice Pankrác</a:t>
            </a:r>
            <a:endParaRPr lang="cs-CZ" altLang="cs-CZ" sz="3000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334532" cy="37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06024"/>
      </p:ext>
    </p:extLst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000" b="1" dirty="0" smtClean="0"/>
              <a:t>Model úseku Pankrác – Olbrachtova</a:t>
            </a:r>
            <a:endParaRPr lang="cs-CZ" altLang="cs-CZ" sz="3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7511"/>
            <a:ext cx="8748464" cy="272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20259"/>
      </p:ext>
    </p:extLst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4000" b="1" dirty="0" smtClean="0"/>
          </a:p>
          <a:p>
            <a:pPr marL="0" indent="0">
              <a:buNone/>
            </a:pPr>
            <a:endParaRPr lang="cs-CZ" sz="4000" b="1" dirty="0" smtClean="0"/>
          </a:p>
          <a:p>
            <a:pPr marL="0" indent="0">
              <a:buNone/>
            </a:pPr>
            <a:r>
              <a:rPr lang="cs-CZ" sz="4000" b="1" dirty="0" smtClean="0"/>
              <a:t>Děkujeme za pozornost!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480291448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284538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/>
            </a:r>
            <a:br>
              <a:rPr lang="cs-CZ" altLang="cs-CZ" sz="4000" smtClean="0"/>
            </a:br>
            <a:r>
              <a:rPr lang="cs-CZ" altLang="cs-CZ" sz="4000" smtClean="0"/>
              <a:t/>
            </a:r>
            <a:br>
              <a:rPr lang="cs-CZ" altLang="cs-CZ" sz="4000" smtClean="0"/>
            </a:br>
            <a:endParaRPr lang="cs-CZ" altLang="cs-CZ" sz="400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73"/>
            <a:ext cx="9144000" cy="6550253"/>
          </a:xfrm>
          <a:prstGeom prst="rect">
            <a:avLst/>
          </a:prstGeom>
        </p:spPr>
      </p:pic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000" b="1" dirty="0" smtClean="0"/>
              <a:t>Metro D – obecné informace</a:t>
            </a:r>
            <a:endParaRPr lang="cs-CZ" altLang="cs-CZ" sz="30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 smtClean="0"/>
              <a:t>Délka: 10,6 kilometrů</a:t>
            </a:r>
          </a:p>
          <a:p>
            <a:pPr eaLnBrk="1" hangingPunct="1"/>
            <a:r>
              <a:rPr lang="cs-CZ" altLang="cs-CZ" sz="2400" dirty="0" smtClean="0"/>
              <a:t>Počet stanic: 10 (4 ražené, 5 hloubených, 1 povrchová)</a:t>
            </a:r>
          </a:p>
          <a:p>
            <a:pPr eaLnBrk="1" hangingPunct="1"/>
            <a:r>
              <a:rPr lang="cs-CZ" altLang="cs-CZ" sz="2400" dirty="0" smtClean="0"/>
              <a:t>Stanice:</a:t>
            </a:r>
          </a:p>
          <a:p>
            <a:pPr lvl="1" eaLnBrk="1" hangingPunct="1"/>
            <a:r>
              <a:rPr lang="cs-CZ" altLang="cs-CZ" sz="2000" dirty="0" smtClean="0"/>
              <a:t>Náměstí míru, Náměstí bratří Synků, Pankrác, Olbrachtova, Nádraží Krč, Nemocnice Krč, Nové Dvory, Libuš, Písnice, Depo Písnice</a:t>
            </a:r>
          </a:p>
          <a:p>
            <a:pPr eaLnBrk="1" hangingPunct="1"/>
            <a:r>
              <a:rPr lang="cs-CZ" altLang="cs-CZ" sz="2400" dirty="0" smtClean="0"/>
              <a:t>Úseky:</a:t>
            </a:r>
          </a:p>
          <a:p>
            <a:pPr lvl="1" eaLnBrk="1" hangingPunct="1"/>
            <a:r>
              <a:rPr lang="cs-CZ" altLang="cs-CZ" sz="2000" dirty="0" smtClean="0"/>
              <a:t>I.D1 Pankrác – Nové Dvory (5 stanic, 4 tunelové úseky)</a:t>
            </a:r>
          </a:p>
          <a:p>
            <a:pPr lvl="1" eaLnBrk="1" hangingPunct="1"/>
            <a:r>
              <a:rPr lang="cs-CZ" altLang="cs-CZ" sz="2000" dirty="0" smtClean="0"/>
              <a:t>I.D2 Nové Dvory – Depo Písnice (3 stanice, 3 tunelové úseky a vlakové depo)</a:t>
            </a:r>
          </a:p>
          <a:p>
            <a:pPr lvl="1" eaLnBrk="1" hangingPunct="1"/>
            <a:r>
              <a:rPr lang="cs-CZ" altLang="cs-CZ" sz="2000" dirty="0" smtClean="0"/>
              <a:t>I.D3 Náměstí míru – Pankrác (2 stanice, 2 tunelové úseky)</a:t>
            </a:r>
          </a:p>
        </p:txBody>
      </p:sp>
    </p:spTree>
    <p:extLst>
      <p:ext uri="{BB962C8B-B14F-4D97-AF65-F5344CB8AC3E}">
        <p14:creationId xmlns:p14="http://schemas.microsoft.com/office/powerpoint/2010/main" val="2281470711"/>
      </p:ext>
    </p:extLst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48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000" b="1" dirty="0" smtClean="0"/>
              <a:t>Co znamená dnešní rozhodnutí Rady HMP?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Rada HMP dne 20. 5. 2019:</a:t>
            </a:r>
            <a:endParaRPr lang="cs-CZ" altLang="cs-CZ" sz="2800" dirty="0" smtClean="0"/>
          </a:p>
          <a:p>
            <a:pPr lvl="1" eaLnBrk="1" hangingPunct="1"/>
            <a:r>
              <a:rPr lang="cs-CZ" altLang="cs-CZ" sz="2400" dirty="0" smtClean="0"/>
              <a:t>Schválila </a:t>
            </a:r>
            <a:r>
              <a:rPr lang="cs-CZ" altLang="cs-CZ" sz="2400" dirty="0" smtClean="0"/>
              <a:t>výstavbu metra I.D a finanční krytí geologického průzkumu.</a:t>
            </a:r>
          </a:p>
          <a:p>
            <a:pPr lvl="1" eaLnBrk="1" hangingPunct="1"/>
            <a:r>
              <a:rPr lang="cs-CZ" altLang="cs-CZ" sz="2400" dirty="0" smtClean="0"/>
              <a:t>Žádá DPP zajistit realizaci výstavby metra I.D formou geologického průzkumu.</a:t>
            </a:r>
          </a:p>
          <a:p>
            <a:pPr marL="457200" lvl="1" indent="0" algn="ctr" eaLnBrk="1" hangingPunct="1">
              <a:buNone/>
            </a:pPr>
            <a:r>
              <a:rPr lang="cs-CZ" altLang="cs-CZ" sz="4400" dirty="0" smtClean="0">
                <a:sym typeface="Wingdings 3" panose="05040102010807070707" pitchFamily="18" charset="2"/>
              </a:rPr>
              <a:t></a:t>
            </a:r>
            <a:endParaRPr lang="cs-CZ" altLang="cs-CZ" sz="2400" dirty="0" smtClean="0"/>
          </a:p>
          <a:p>
            <a:pPr eaLnBrk="1" hangingPunct="1"/>
            <a:r>
              <a:rPr lang="cs-CZ" altLang="cs-CZ" sz="2400" dirty="0" smtClean="0">
                <a:solidFill>
                  <a:srgbClr val="FF0000"/>
                </a:solidFill>
              </a:rPr>
              <a:t>Den zahájení geologického průzkumu = faktické zahájení stavby Metra D </a:t>
            </a:r>
          </a:p>
        </p:txBody>
      </p:sp>
    </p:spTree>
    <p:extLst>
      <p:ext uri="{BB962C8B-B14F-4D97-AF65-F5344CB8AC3E}">
        <p14:creationId xmlns:p14="http://schemas.microsoft.com/office/powerpoint/2010/main" val="2199957339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000" b="1" dirty="0" smtClean="0"/>
              <a:t>Co tomu předcházelo za uplynulý půlrok?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 </a:t>
            </a:r>
            <a:r>
              <a:rPr lang="cs-CZ" altLang="cs-CZ" sz="2400" b="1" dirty="0" smtClean="0"/>
              <a:t>Výkup pozemků:</a:t>
            </a:r>
          </a:p>
          <a:p>
            <a:pPr lvl="1" eaLnBrk="1" hangingPunct="1"/>
            <a:r>
              <a:rPr lang="cs-CZ" altLang="cs-CZ" sz="2000" dirty="0" smtClean="0"/>
              <a:t>Zefektivnění procesu, pravidelné měsíční komise pro výkupy: jednáme přímo a slušně</a:t>
            </a:r>
          </a:p>
          <a:p>
            <a:pPr lvl="1" eaLnBrk="1" hangingPunct="1"/>
            <a:r>
              <a:rPr lang="cs-CZ" altLang="cs-CZ" sz="2000" dirty="0" smtClean="0"/>
              <a:t>Snaha o dosažení dohody výhodné pro obě strany</a:t>
            </a:r>
          </a:p>
          <a:p>
            <a:pPr lvl="1" eaLnBrk="1" hangingPunct="1"/>
            <a:r>
              <a:rPr lang="cs-CZ" altLang="cs-CZ" sz="2000" dirty="0" smtClean="0"/>
              <a:t>Významné pokroky s vlastníky pozemků kolem stanic Depo Písnice a </a:t>
            </a:r>
            <a:r>
              <a:rPr lang="cs-CZ" altLang="cs-CZ" sz="2000" dirty="0" smtClean="0"/>
              <a:t>Nemocnice </a:t>
            </a:r>
            <a:r>
              <a:rPr lang="cs-CZ" altLang="cs-CZ" sz="2000" dirty="0" smtClean="0"/>
              <a:t>Krč</a:t>
            </a:r>
          </a:p>
          <a:p>
            <a:pPr eaLnBrk="1" hangingPunct="1"/>
            <a:r>
              <a:rPr lang="cs-CZ" altLang="cs-CZ" sz="2400" b="1" dirty="0" smtClean="0"/>
              <a:t>Dosažení dohody s:</a:t>
            </a:r>
          </a:p>
          <a:p>
            <a:pPr lvl="1" eaLnBrk="1" hangingPunct="1">
              <a:buFontTx/>
              <a:buChar char="-"/>
            </a:pPr>
            <a:r>
              <a:rPr lang="cs-CZ" altLang="cs-CZ" sz="2000" dirty="0" smtClean="0"/>
              <a:t>Českou poštou </a:t>
            </a:r>
            <a:r>
              <a:rPr lang="cs-CZ" altLang="cs-CZ" sz="2000" dirty="0" smtClean="0"/>
              <a:t>– bezúplatná </a:t>
            </a:r>
            <a:r>
              <a:rPr lang="cs-CZ" altLang="cs-CZ" sz="2000" dirty="0" smtClean="0"/>
              <a:t>směna pozemků (04/2019)</a:t>
            </a:r>
          </a:p>
          <a:p>
            <a:pPr lvl="1" eaLnBrk="1" hangingPunct="1">
              <a:buFontTx/>
              <a:buChar char="-"/>
            </a:pPr>
            <a:r>
              <a:rPr lang="cs-CZ" altLang="cs-CZ" sz="2000" dirty="0" smtClean="0"/>
              <a:t>OC Arkády </a:t>
            </a:r>
            <a:r>
              <a:rPr lang="cs-CZ" altLang="cs-CZ" sz="2000" dirty="0" smtClean="0"/>
              <a:t>– stažení </a:t>
            </a:r>
            <a:r>
              <a:rPr lang="cs-CZ" altLang="cs-CZ" sz="2000" dirty="0" smtClean="0"/>
              <a:t>žaloby a uzavření dohody (03/2019)</a:t>
            </a:r>
          </a:p>
          <a:p>
            <a:pPr lvl="1" eaLnBrk="1" hangingPunct="1">
              <a:buFontTx/>
              <a:buChar char="-"/>
            </a:pPr>
            <a:r>
              <a:rPr lang="cs-CZ" altLang="cs-CZ" sz="2000" dirty="0" smtClean="0"/>
              <a:t>SŽDC/České dráhy </a:t>
            </a:r>
            <a:r>
              <a:rPr lang="cs-CZ" altLang="cs-CZ" sz="2000" dirty="0" smtClean="0"/>
              <a:t>– dohoda </a:t>
            </a:r>
            <a:r>
              <a:rPr lang="cs-CZ" altLang="cs-CZ" sz="2000" dirty="0" smtClean="0"/>
              <a:t>na řešení nádražní budovy, odblokování plánovací dokumentace ke stanici (01 + 03/2019)</a:t>
            </a:r>
          </a:p>
          <a:p>
            <a:pPr lvl="1" eaLnBrk="1" hangingPunct="1">
              <a:buFontTx/>
              <a:buChar char="-"/>
            </a:pPr>
            <a:r>
              <a:rPr lang="cs-CZ" altLang="cs-CZ" sz="2000" dirty="0" smtClean="0"/>
              <a:t>Vlastníky pozemků v okolí stanic Nádraží Krč (04/2019)</a:t>
            </a:r>
          </a:p>
          <a:p>
            <a:pPr lvl="1" eaLnBrk="1" hangingPunct="1">
              <a:buFontTx/>
              <a:buChar char="-"/>
            </a:pPr>
            <a:endParaRPr lang="cs-CZ" altLang="cs-CZ" sz="2000" dirty="0" smtClean="0"/>
          </a:p>
          <a:p>
            <a:pPr lvl="1" eaLnBrk="1" hangingPunct="1">
              <a:buFontTx/>
              <a:buChar char="-"/>
            </a:pPr>
            <a:endParaRPr lang="cs-CZ" altLang="cs-CZ" sz="2400" dirty="0" smtClean="0"/>
          </a:p>
          <a:p>
            <a:pPr lvl="1" eaLnBrk="1" hangingPunct="1">
              <a:buFontTx/>
              <a:buChar char="-"/>
            </a:pPr>
            <a:endParaRPr lang="cs-CZ" altLang="cs-CZ" sz="2400" dirty="0" smtClean="0"/>
          </a:p>
          <a:p>
            <a:pPr eaLnBrk="1" hangingPunct="1"/>
            <a:endParaRPr lang="cs-CZ" altLang="cs-CZ" sz="2800" dirty="0" smtClean="0"/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000" b="1" dirty="0"/>
              <a:t>Co tomu předcházelo za uplynulý půlrok?</a:t>
            </a:r>
            <a:endParaRPr lang="cs-CZ" altLang="cs-CZ" sz="30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b="1" dirty="0" smtClean="0"/>
              <a:t>Nová výtvarná podoba všech stanic:</a:t>
            </a:r>
          </a:p>
          <a:p>
            <a:pPr lvl="1" eaLnBrk="1" hangingPunct="1"/>
            <a:r>
              <a:rPr lang="cs-CZ" altLang="cs-CZ" sz="2000" dirty="0" smtClean="0"/>
              <a:t>Nelze zasáhnout do architektonického zpracování stanic bez zpoždění realizace metra</a:t>
            </a:r>
          </a:p>
          <a:p>
            <a:pPr lvl="1" eaLnBrk="1" hangingPunct="1"/>
            <a:r>
              <a:rPr lang="cs-CZ" altLang="cs-CZ" sz="2000" dirty="0" smtClean="0"/>
              <a:t>David Vávra – libreto na výtvarnou podobu prvků ve spolupráci s </a:t>
            </a:r>
            <a:r>
              <a:rPr lang="cs-CZ" altLang="cs-CZ" sz="2000" dirty="0" err="1" smtClean="0"/>
              <a:t>Metroprojektem</a:t>
            </a:r>
            <a:endParaRPr lang="cs-CZ" altLang="cs-CZ" sz="2000" dirty="0" smtClean="0"/>
          </a:p>
          <a:p>
            <a:pPr lvl="1" eaLnBrk="1" hangingPunct="1"/>
            <a:r>
              <a:rPr lang="cs-CZ" altLang="cs-CZ" sz="2000" dirty="0" smtClean="0"/>
              <a:t>Výtvarná soutěž – v současnosti finalizace zadání na podobu stanic Pankrác a Olbrachtova</a:t>
            </a:r>
          </a:p>
          <a:p>
            <a:pPr lvl="1" eaLnBrk="1" hangingPunct="1"/>
            <a:r>
              <a:rPr lang="cs-CZ" altLang="cs-CZ" sz="2000" dirty="0" smtClean="0"/>
              <a:t>Oslovení špičkových výtvarníků ve spolupráci s Národní galerií</a:t>
            </a:r>
          </a:p>
          <a:p>
            <a:pPr lvl="1" eaLnBrk="1" hangingPunct="1"/>
            <a:r>
              <a:rPr lang="cs-CZ" altLang="cs-CZ" sz="2000" dirty="0" smtClean="0"/>
              <a:t>Výběr nejlepších návrhů odbornou komisí, členové např.: David Vávra, Kurt Gebauer, Milena Dopitová a Michal Novotný (NG)</a:t>
            </a:r>
          </a:p>
        </p:txBody>
      </p:sp>
    </p:spTree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44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000" b="1" dirty="0" smtClean="0"/>
              <a:t>Plán dalších kroků v roce 2019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75279132"/>
              </p:ext>
            </p:extLst>
          </p:nvPr>
        </p:nvGraphicFramePr>
        <p:xfrm>
          <a:off x="1043608" y="1417638"/>
          <a:ext cx="7056784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000" b="1" dirty="0" smtClean="0"/>
              <a:t>Plán na období 2020 - </a:t>
            </a:r>
            <a:r>
              <a:rPr lang="cs-CZ" altLang="cs-CZ" sz="3000" b="1" dirty="0" smtClean="0"/>
              <a:t>2029</a:t>
            </a:r>
            <a:endParaRPr lang="cs-CZ" altLang="cs-CZ" sz="3000" b="1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98005675"/>
              </p:ext>
            </p:extLst>
          </p:nvPr>
        </p:nvGraphicFramePr>
        <p:xfrm>
          <a:off x="1043608" y="1417638"/>
          <a:ext cx="7056784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1113743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000" b="1" dirty="0" smtClean="0"/>
              <a:t>Co je geologický průzkum + jeho využití?</a:t>
            </a:r>
            <a:endParaRPr lang="cs-CZ" altLang="cs-CZ" sz="30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b="1" dirty="0" smtClean="0">
                <a:solidFill>
                  <a:srgbClr val="FF0000"/>
                </a:solidFill>
              </a:rPr>
              <a:t>Geologický průzkum = zahájení výstavby metra D</a:t>
            </a:r>
          </a:p>
          <a:p>
            <a:pPr eaLnBrk="1" hangingPunct="1"/>
            <a:r>
              <a:rPr lang="cs-CZ" altLang="cs-CZ" sz="2400" dirty="0" smtClean="0"/>
              <a:t>Ražené šachty a štoly v místech budoucích traťových a staničních tunelů</a:t>
            </a:r>
          </a:p>
          <a:p>
            <a:pPr eaLnBrk="1" hangingPunct="1"/>
            <a:r>
              <a:rPr lang="cs-CZ" altLang="cs-CZ" sz="2400" dirty="0"/>
              <a:t>Z</a:t>
            </a:r>
            <a:r>
              <a:rPr lang="cs-CZ" altLang="cs-CZ" sz="2400" dirty="0" smtClean="0"/>
              <a:t> průzkumné štoly budou provedeny </a:t>
            </a:r>
            <a:r>
              <a:rPr lang="cs-CZ" altLang="cs-CZ" sz="2400" dirty="0"/>
              <a:t>d</a:t>
            </a:r>
            <a:r>
              <a:rPr lang="cs-CZ" altLang="cs-CZ" sz="2400" dirty="0" smtClean="0"/>
              <a:t>oplňující pokusné injektáže, které pomohou optimalizovat návrh zpevnění zemin a hornin pro ražbu pod trasou C</a:t>
            </a:r>
          </a:p>
          <a:p>
            <a:pPr eaLnBrk="1" hangingPunct="1"/>
            <a:r>
              <a:rPr lang="cs-CZ" altLang="cs-CZ" sz="2400" dirty="0" smtClean="0"/>
              <a:t>Využití výsledků:</a:t>
            </a:r>
          </a:p>
          <a:p>
            <a:pPr lvl="1" eaLnBrk="1" hangingPunct="1"/>
            <a:r>
              <a:rPr lang="cs-CZ" altLang="cs-CZ" sz="2000" dirty="0" smtClean="0"/>
              <a:t>Projektant – Optimalizace návrhu ražeb a konstrukcí</a:t>
            </a:r>
          </a:p>
          <a:p>
            <a:pPr lvl="1" eaLnBrk="1" hangingPunct="1"/>
            <a:r>
              <a:rPr lang="cs-CZ" altLang="cs-CZ" sz="2000" dirty="0" smtClean="0"/>
              <a:t>Zhotovitel – Zvýšení bezpečnosti ražeb</a:t>
            </a:r>
          </a:p>
          <a:p>
            <a:pPr lvl="1" eaLnBrk="1" hangingPunct="1"/>
            <a:r>
              <a:rPr lang="cs-CZ" altLang="cs-CZ" sz="2000" dirty="0" smtClean="0"/>
              <a:t>Investor – Snížení rizik nepředvídatelných dodatečných nákladů</a:t>
            </a:r>
          </a:p>
          <a:p>
            <a:pPr eaLnBrk="1" hangingPunct="1"/>
            <a:r>
              <a:rPr lang="cs-CZ" altLang="cs-CZ" sz="2400" dirty="0" smtClean="0">
                <a:solidFill>
                  <a:srgbClr val="FF0000"/>
                </a:solidFill>
              </a:rPr>
              <a:t>Téměř 100 % průzkumných šachet a štol bude využito při výstavbě samotného metra D</a:t>
            </a:r>
          </a:p>
          <a:p>
            <a:pPr eaLnBrk="1" hangingPunct="1"/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018243060"/>
      </p:ext>
    </p:extLst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44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theme/theme1.xml><?xml version="1.0" encoding="utf-8"?>
<a:theme xmlns:a="http://schemas.openxmlformats.org/drawingml/2006/main" name="DPP">
  <a:themeElements>
    <a:clrScheme name="DP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deslat_oznameni xmlns="55fe3660-a7f2-4546-87cf-40ee58e4ae25" xsi:nil="true"/>
    <konzument xmlns="55fe3660-a7f2-4546-87cf-40ee58e4ae25">
      <Value>84</Value>
    </konzument>
    <identifikace xmlns="55fe3660-a7f2-4546-87cf-40ee58e4ae25">525</identifikace>
    <Verze_x002d_DP xmlns="55fe3660-a7f2-4546-87cf-40ee58e4ae25">0</Verze_x002d_DP>
    <Platn_x00fd__x0020_do xmlns="55fe3660-a7f2-4546-87cf-40ee58e4ae25">3333-03-02T23:00:00+00:00</Platn_x00fd__x0020_do>
    <Garant1 xmlns="55fe3660-a7f2-4546-87cf-40ee58e4ae25">77</Garant1>
    <Kategorie0 xmlns="55fe3660-a7f2-4546-87cf-40ee58e4ae25">
      <Value>28</Value>
    </Kategorie0>
    <Omezen_x00e9__x0020__x010d_ten_x00ed_ xmlns="55fe3660-a7f2-4546-87cf-40ee58e4ae25">
      <UserInfo>
        <DisplayName/>
        <AccountId xsi:nil="true"/>
        <AccountType/>
      </UserInfo>
    </Omezen_x00e9__x0020__x010d_ten_x00ed_>
    <unikatni_x002d_ID xmlns="55fe3660-a7f2-4546-87cf-40ee58e4ae25">DP525-0-900700</unikatni_x002d_ID>
    <Normy xmlns="55fe3660-a7f2-4546-87cf-40ee58e4ae25">
      <Value>131</Value>
    </Normy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163B8C5550DC74AA5066E99374A8BC2" ma:contentTypeVersion="18" ma:contentTypeDescription="Vytvořit nový dokument" ma:contentTypeScope="" ma:versionID="b107c2632177a53aff21d1baa6369391">
  <xsd:schema xmlns:xsd="http://www.w3.org/2001/XMLSchema" xmlns:xs="http://www.w3.org/2001/XMLSchema" xmlns:p="http://schemas.microsoft.com/office/2006/metadata/properties" xmlns:ns2="55fe3660-a7f2-4546-87cf-40ee58e4ae25" xmlns:ns3="3f2d4d77-982d-4eaa-8b49-e5f13b8bdce0" targetNamespace="http://schemas.microsoft.com/office/2006/metadata/properties" ma:root="true" ma:fieldsID="ab070924f39b90b95e417f5e3d7d5a8d" ns2:_="" ns3:_="">
    <xsd:import namespace="55fe3660-a7f2-4546-87cf-40ee58e4ae25"/>
    <xsd:import namespace="3f2d4d77-982d-4eaa-8b49-e5f13b8bdce0"/>
    <xsd:element name="properties">
      <xsd:complexType>
        <xsd:sequence>
          <xsd:element name="documentManagement">
            <xsd:complexType>
              <xsd:all>
                <xsd:element ref="ns2:Platn_x00fd__x0020_do" minOccurs="0"/>
                <xsd:element ref="ns2:Garant1" minOccurs="0"/>
                <xsd:element ref="ns2:unikatni_x002d_ID" minOccurs="0"/>
                <xsd:element ref="ns2:Kategorie0" minOccurs="0"/>
                <xsd:element ref="ns2:Verze_x002d_DP"/>
                <xsd:element ref="ns2:Normy" minOccurs="0"/>
                <xsd:element ref="ns2:identifikace" minOccurs="0"/>
                <xsd:element ref="ns2:Omezen_x00e9__x0020__x010d_ten_x00ed_" minOccurs="0"/>
                <xsd:element ref="ns2:konzument" minOccurs="0"/>
                <xsd:element ref="ns2:odeslat_oznameni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fe3660-a7f2-4546-87cf-40ee58e4ae25" elementFormDefault="qualified">
    <xsd:import namespace="http://schemas.microsoft.com/office/2006/documentManagement/types"/>
    <xsd:import namespace="http://schemas.microsoft.com/office/infopath/2007/PartnerControls"/>
    <xsd:element name="Platn_x00fd__x0020_do" ma:index="2" nillable="true" ma:displayName="Platný do" ma:default="3333-03-03T00:00:00Z" ma:format="DateOnly" ma:internalName="Platn_x00fd__x0020_do" ma:readOnly="false">
      <xsd:simpleType>
        <xsd:restriction base="dms:DateTime"/>
      </xsd:simpleType>
    </xsd:element>
    <xsd:element name="Garant1" ma:index="3" nillable="true" ma:displayName="Garant" ma:list="{91060b87-2bb7-4809-b311-3079a2321b68}" ma:internalName="Garant1" ma:readOnly="false" ma:showField="Title">
      <xsd:simpleType>
        <xsd:restriction base="dms:Lookup"/>
      </xsd:simpleType>
    </xsd:element>
    <xsd:element name="unikatni_x002d_ID" ma:index="4" nillable="true" ma:displayName="Evidenční značka" ma:internalName="unikatni_x002d_ID" ma:readOnly="false">
      <xsd:simpleType>
        <xsd:restriction base="dms:Text">
          <xsd:maxLength value="20"/>
        </xsd:restriction>
      </xsd:simpleType>
    </xsd:element>
    <xsd:element name="Kategorie0" ma:index="5" nillable="true" ma:displayName="Kategorie" ma:description="Kategorie do které se dokument logicky řadí. Dokument může spadat vždy pouze do jedné kategorie." ma:list="{659ab950-f409-4937-96c1-fd43b8fd5cd9}" ma:internalName="Kategorie0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Verze_x002d_DP" ma:index="6" ma:displayName="Verze-DP" ma:decimals="0" ma:default="0" ma:description="Verze dokumentu - tato verze se propisuje do zápatí šablon." ma:internalName="Verze_x002d_DP" ma:readOnly="false" ma:percentage="FALSE">
      <xsd:simpleType>
        <xsd:restriction base="dms:Number"/>
      </xsd:simpleType>
    </xsd:element>
    <xsd:element name="Normy" ma:index="7" nillable="true" ma:displayName="Normy" ma:list="{4544864b-204d-4a63-a43d-ef9b56b7a50a}" ma:internalName="Normy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dentifikace" ma:index="8" nillable="true" ma:displayName="Ev.č." ma:decimals="0" ma:description="Pořadové číslo dokumentu - musí být unikátní v rámci kolekce šablon." ma:indexed="true" ma:internalName="identifikace" ma:readOnly="false" ma:percentage="FALSE">
      <xsd:simpleType>
        <xsd:restriction base="dms:Number"/>
      </xsd:simpleType>
    </xsd:element>
    <xsd:element name="Omezen_x00e9__x0020__x010d_ten_x00ed_" ma:index="9" nillable="true" ma:displayName="Omezené čtení" ma:list="UserInfo" ma:SearchPeopleOnly="false" ma:SharePointGroup="0" ma:internalName="Omezen_x00e9__x0020__x010d_ten_x00ed_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onzument" ma:index="13" nillable="true" ma:displayName="Konzumenti" ma:list="{91060b87-2bb7-4809-b311-3079a2321b68}" ma:internalName="konzument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deslat_oznameni" ma:index="14" nillable="true" ma:displayName="Odeslat oznámení" ma:description="Odešle oznámení všem zaměstnancům DP" ma:format="Dropdown" ma:internalName="odeslat_oznameni" ma:readOnly="false">
      <xsd:simpleType>
        <xsd:restriction base="dms:Choice">
          <xsd:enumeration value="Neodesílat žádné oznámení"/>
          <xsd:enumeration value="Odeslat oznámení - nová šablona"/>
          <xsd:enumeration value="Odeslat oznámení - aktualizovaná šablon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d4d77-982d-4eaa-8b49-e5f13b8bdce0" elementFormDefault="qualified">
    <xsd:import namespace="http://schemas.microsoft.com/office/2006/documentManagement/types"/>
    <xsd:import namespace="http://schemas.microsoft.com/office/infopath/2007/PartnerControls"/>
    <xsd:element name="_dlc_DocId" ma:index="1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1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Typ obsahu"/>
        <xsd:element ref="dc:title" minOccurs="0" maxOccurs="1" ma:index="1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C96772-6856-4D60-AA11-C73E4C4FD11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1C69900-8585-4626-9239-9450577ABB1F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3f2d4d77-982d-4eaa-8b49-e5f13b8bdce0"/>
    <ds:schemaRef ds:uri="55fe3660-a7f2-4546-87cf-40ee58e4ae2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48768EB-473D-4CA6-81A3-4E616C705390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A1A18024-AAED-452B-80AF-1DE6C81890EB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88277503-F2F0-4EF0-819D-9584B57095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fe3660-a7f2-4546-87cf-40ee58e4ae25"/>
    <ds:schemaRef ds:uri="3f2d4d77-982d-4eaa-8b49-e5f13b8bdc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DPP</Template>
  <TotalTime>602</TotalTime>
  <Words>807</Words>
  <Application>Microsoft Office PowerPoint</Application>
  <PresentationFormat>Předvádění na obrazovce (4:3)</PresentationFormat>
  <Paragraphs>112</Paragraphs>
  <Slides>19</Slides>
  <Notes>0</Notes>
  <HiddenSlides>2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Wingdings 3</vt:lpstr>
      <vt:lpstr>DPP</vt:lpstr>
      <vt:lpstr>Prezentace aplikace PowerPoint</vt:lpstr>
      <vt:lpstr>  </vt:lpstr>
      <vt:lpstr>Metro D – obecné informace</vt:lpstr>
      <vt:lpstr>Co znamená dnešní rozhodnutí Rady HMP?</vt:lpstr>
      <vt:lpstr>Co tomu předcházelo za uplynulý půlrok?</vt:lpstr>
      <vt:lpstr>Co tomu předcházelo za uplynulý půlrok?</vt:lpstr>
      <vt:lpstr>Plán dalších kroků v roce 2019 </vt:lpstr>
      <vt:lpstr>Plán na období 2020 - 2029</vt:lpstr>
      <vt:lpstr>Co je geologický průzkum + jeho využití?</vt:lpstr>
      <vt:lpstr>Geologický průzkum – důvody</vt:lpstr>
      <vt:lpstr>Geologický průzkum – lokality</vt:lpstr>
      <vt:lpstr>Geologický průzkum – umístění lokalit</vt:lpstr>
      <vt:lpstr>Geologický průzkum – lokality PAD1b, PAD4</vt:lpstr>
      <vt:lpstr>Geologický průzkum – lokality VO-OL, OL1</vt:lpstr>
      <vt:lpstr>Geologický průzkum – podrobná situace</vt:lpstr>
      <vt:lpstr>Fázování ražby tunelů a dostavby stanic</vt:lpstr>
      <vt:lpstr>Metro D – Model stanice Pankrác</vt:lpstr>
      <vt:lpstr>Model úseku Pankrác – Olbrachtova</vt:lpstr>
      <vt:lpstr>Prezentace aplikace PowerPoint</vt:lpstr>
    </vt:vector>
  </TitlesOfParts>
  <Company>DPP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(jednotný vizuální styl)</dc:title>
  <dc:creator>Administrator</dc:creator>
  <cp:lastModifiedBy>Šabík Daniel Mgr. 900000</cp:lastModifiedBy>
  <cp:revision>43</cp:revision>
  <cp:lastPrinted>2019-05-20T08:38:15Z</cp:lastPrinted>
  <dcterms:created xsi:type="dcterms:W3CDTF">2008-04-17T09:37:50Z</dcterms:created>
  <dcterms:modified xsi:type="dcterms:W3CDTF">2019-05-20T08:42:37Z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arant">
    <vt:lpwstr>900700</vt:lpwstr>
  </property>
  <property fmtid="{D5CDD505-2E9C-101B-9397-08002B2CF9AE}" pid="3" name="ContentType">
    <vt:lpwstr>Dokument</vt:lpwstr>
  </property>
  <property fmtid="{D5CDD505-2E9C-101B-9397-08002B2CF9AE}" pid="4" name="Order">
    <vt:lpwstr>191200.000000000</vt:lpwstr>
  </property>
  <property fmtid="{D5CDD505-2E9C-101B-9397-08002B2CF9AE}" pid="5" name="WorkflowCreationPath">
    <vt:lpwstr>ad6d0366-9bea-4935-b726-82623bb70c19,4;ad6d0366-9bea-4935-b726-82623bb70c19,6;a7f55597-ad9b-4244-bfe9-0f0a6799d3ce,8;a7f55597-ad9b-4244-bfe9-0f0a6799d3ce,10;</vt:lpwstr>
  </property>
  <property fmtid="{D5CDD505-2E9C-101B-9397-08002B2CF9AE}" pid="6" name="_dlc_DocId">
    <vt:lpwstr>VDQ3DCUZ6V27-69-415</vt:lpwstr>
  </property>
  <property fmtid="{D5CDD505-2E9C-101B-9397-08002B2CF9AE}" pid="7" name="_dlc_DocIdItemGuid">
    <vt:lpwstr>af8b63b9-42d2-4849-abc4-a4b1ac583d38</vt:lpwstr>
  </property>
  <property fmtid="{D5CDD505-2E9C-101B-9397-08002B2CF9AE}" pid="8" name="_dlc_DocIdUrl">
    <vt:lpwstr>https://iportal.dpp.cz/sablony_dokumentu/_layouts/15/DocIdRedir.aspx?ID=VDQ3DCUZ6V27-69-415, VDQ3DCUZ6V27-69-415</vt:lpwstr>
  </property>
  <property fmtid="{D5CDD505-2E9C-101B-9397-08002B2CF9AE}" pid="9" name="display_urn:schemas-microsoft-com:office:office#Editor">
    <vt:lpwstr>Smolíková Božena 500080</vt:lpwstr>
  </property>
  <property fmtid="{D5CDD505-2E9C-101B-9397-08002B2CF9AE}" pid="10" name="display_urn:schemas-microsoft-com:office:office#Author">
    <vt:lpwstr>Smolíková Božena 500080</vt:lpwstr>
  </property>
</Properties>
</file>