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68" r:id="rId4"/>
  </p:sldMasterIdLst>
  <p:notesMasterIdLst>
    <p:notesMasterId r:id="rId19"/>
  </p:notesMasterIdLst>
  <p:handoutMasterIdLst>
    <p:handoutMasterId r:id="rId20"/>
  </p:handoutMasterIdLst>
  <p:sldIdLst>
    <p:sldId id="289" r:id="rId5"/>
    <p:sldId id="322" r:id="rId6"/>
    <p:sldId id="372" r:id="rId7"/>
    <p:sldId id="360" r:id="rId8"/>
    <p:sldId id="335" r:id="rId9"/>
    <p:sldId id="313" r:id="rId10"/>
    <p:sldId id="352" r:id="rId11"/>
    <p:sldId id="373" r:id="rId12"/>
    <p:sldId id="375" r:id="rId13"/>
    <p:sldId id="376" r:id="rId14"/>
    <p:sldId id="377" r:id="rId15"/>
    <p:sldId id="378" r:id="rId16"/>
    <p:sldId id="361" r:id="rId17"/>
    <p:sldId id="379" r:id="rId18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2" autoAdjust="0"/>
    <p:restoredTop sz="94660"/>
  </p:normalViewPr>
  <p:slideViewPr>
    <p:cSldViewPr>
      <p:cViewPr varScale="1">
        <p:scale>
          <a:sx n="93" d="100"/>
          <a:sy n="93" d="100"/>
        </p:scale>
        <p:origin x="12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230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9" y="0"/>
            <a:ext cx="4302230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CD725-CD04-468F-A0D5-6135225C4661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2230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9" y="6456612"/>
            <a:ext cx="4302230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D7834-CEC8-4D01-AD12-703D72156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523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594" y="0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95BBD-8AC9-4FB2-B224-B7E244AD1C36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360" y="3229444"/>
            <a:ext cx="7943507" cy="30589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99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594" y="6456699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F874B-72CC-4BEF-BD3F-E0141A288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55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EE52-AAB9-4F6D-A3DE-93D4CB32CA14}" type="datetime1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Zimní hmanitární opatření 2023 - 2024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66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E12C-6ADD-472D-A9A6-5264367AA6B8}" type="datetime1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Zimní hmanitární opatření 2023 - 2024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72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14C5-0353-48BF-BEB4-7AC7B5EE6D79}" type="datetime1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Zimní hmanitární opatření 2023 - 2024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7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3509-7FFA-4B16-8046-AB5A30B677CB}" type="datetime1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Zimní hmanitární opatření 2023 - 2024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71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5031-4CCE-4CCE-9321-CCEA0D42397A}" type="datetime1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Zimní hmanitární opatření 2023 - 2024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45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CD3-4736-47D5-975B-81E8C3B97D7B}" type="datetime1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Zimní hmanitární opatření 2023 - 2024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15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15A3-3D0F-4B9C-91BB-7BBED9D33F57}" type="datetime1">
              <a:rPr lang="cs-CZ" smtClean="0"/>
              <a:t>17.10.2023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Zimní hmanitární opatření 2023 - 2024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60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3585-82D7-4FAA-8CBD-197FDF0CD55D}" type="datetime1">
              <a:rPr lang="cs-CZ" smtClean="0"/>
              <a:t>17.10.2023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Zimní hmanitární opatření 2023 - 2024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83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8836-5D37-46A2-8988-3EC083300BDE}" type="datetime1">
              <a:rPr lang="cs-CZ" smtClean="0"/>
              <a:t>17.10.2023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Zimní hmanitární opatření 2023 - 2024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20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8EC0-883A-48BE-ABE6-FB70440A3D9D}" type="datetime1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Zimní hmanitární opatření 2023 - 2024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1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30A5-DF8C-4A77-BF1B-6C1C92BA530A}" type="datetime1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Zimní hmanitární opatření 2023 - 2024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55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54827-1403-4E0C-96AE-8EF226EC1A83}" type="datetime1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Zimní hmanitární opatření 2023 - 2024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5F704-D705-4C1A-8515-9941DA06A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42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Zimní humanitární opatření </a:t>
            </a:r>
          </a:p>
          <a:p>
            <a:r>
              <a:rPr lang="cs-CZ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osoby bez přístřeší (ZHO)</a:t>
            </a:r>
          </a:p>
          <a:p>
            <a:endParaRPr lang="cs-CZ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2023/2024</a:t>
            </a:r>
          </a:p>
          <a:p>
            <a:endParaRPr lang="cs-CZ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4122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Terénní aktivity mimo režim sociálních služeb</a:t>
            </a:r>
          </a:p>
          <a:p>
            <a:pPr algn="just"/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2">
                    <a:lumMod val="75000"/>
                  </a:schemeClr>
                </a:solidFill>
              </a:rPr>
              <a:t>Denní terénní program - rozšířený provoz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7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CSSP </a:t>
            </a:r>
            <a:r>
              <a:rPr lang="cs-CZ" sz="17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automobil + posádka, PO - NE 08:00 - 20:00</a:t>
            </a:r>
          </a:p>
          <a:p>
            <a:pPr lvl="1" algn="l"/>
            <a:endParaRPr lang="cs-CZ" sz="19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2">
                    <a:lumMod val="75000"/>
                  </a:schemeClr>
                </a:solidFill>
              </a:rPr>
              <a:t>Noční terénní program - mimo registrovanou sociální službu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7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Naděje </a:t>
            </a:r>
            <a:r>
              <a:rPr lang="cs-CZ" sz="17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Praha - 1, 2, 3, 4, 10, 12, 15, 16, 21, 22, PO - NE 20:00 - 07:00 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7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Armáda spásy</a:t>
            </a:r>
            <a:r>
              <a:rPr lang="cs-CZ" sz="17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- Praha 5, 6, 7, 8, 9, 13, 14, 17, 18, 19, 20, PO - NE 20:00 - 07:00 </a:t>
            </a:r>
          </a:p>
          <a:p>
            <a:pPr marL="1200150" lvl="2" indent="-285750" algn="l">
              <a:buFont typeface="Courier New" panose="02070309020205020404" pitchFamily="49" charset="0"/>
              <a:buChar char="o"/>
            </a:pPr>
            <a:endParaRPr lang="cs-CZ" sz="1700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l">
              <a:buFont typeface="Courier New" panose="02070309020205020404" pitchFamily="49" charset="0"/>
              <a:buChar char="o"/>
            </a:pPr>
            <a:endParaRPr lang="cs-CZ" sz="1700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7049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3500" b="1" dirty="0">
                <a:solidFill>
                  <a:schemeClr val="accent1">
                    <a:lumMod val="50000"/>
                  </a:schemeClr>
                </a:solidFill>
              </a:rPr>
              <a:t>Další návazné aktivity a sociální služby v rámci ZHO</a:t>
            </a:r>
          </a:p>
          <a:p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2">
                    <a:lumMod val="75000"/>
                  </a:schemeClr>
                </a:solidFill>
              </a:rPr>
              <a:t>Noční hygienická centra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7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Naděje </a:t>
            </a:r>
            <a:r>
              <a:rPr lang="cs-CZ" sz="17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- 5-8 osob/noc, PO - NE 20:00 - 08:00, 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7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Armáda spásy</a:t>
            </a:r>
            <a:r>
              <a:rPr lang="cs-CZ" sz="17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- 5-8 osob/noc, PO - NE 20:00 - 08:00</a:t>
            </a:r>
          </a:p>
          <a:p>
            <a:pPr lvl="1" algn="l"/>
            <a:endParaRPr lang="cs-CZ" sz="19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2">
                    <a:lumMod val="75000"/>
                  </a:schemeClr>
                </a:solidFill>
              </a:rPr>
              <a:t>Adiktologické služby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700" b="1" dirty="0" err="1">
                <a:solidFill>
                  <a:schemeClr val="tx2">
                    <a:lumMod val="75000"/>
                  </a:schemeClr>
                </a:solidFill>
              </a:rPr>
              <a:t>Progressive</a:t>
            </a:r>
            <a:r>
              <a:rPr lang="cs-CZ" sz="1700" b="1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cs-CZ" sz="1700" dirty="0" err="1">
                <a:solidFill>
                  <a:schemeClr val="tx2">
                    <a:lumMod val="75000"/>
                  </a:schemeClr>
                </a:solidFill>
              </a:rPr>
              <a:t>adiktologické</a:t>
            </a:r>
            <a:r>
              <a:rPr lang="cs-CZ" sz="1700" dirty="0">
                <a:solidFill>
                  <a:schemeClr val="tx2">
                    <a:lumMod val="75000"/>
                  </a:schemeClr>
                </a:solidFill>
              </a:rPr>
              <a:t> služby v zařízeních 7/24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2">
                    <a:lumMod val="75000"/>
                  </a:schemeClr>
                </a:solidFill>
              </a:rPr>
              <a:t>Krizová pomoc v oblasti duševního zdraví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700" b="1" dirty="0">
                <a:solidFill>
                  <a:schemeClr val="tx2">
                    <a:lumMod val="75000"/>
                  </a:schemeClr>
                </a:solidFill>
              </a:rPr>
              <a:t>Fokus </a:t>
            </a:r>
            <a:r>
              <a:rPr lang="cs-CZ" sz="1700" dirty="0">
                <a:solidFill>
                  <a:schemeClr val="tx2">
                    <a:lumMod val="75000"/>
                  </a:schemeClr>
                </a:solidFill>
              </a:rPr>
              <a:t>- navázání na dispečink CCSP, podpora ve službách 7/24 + útulny/noclehárny, TKI + psychiatr. péče</a:t>
            </a:r>
          </a:p>
          <a:p>
            <a:pPr algn="just"/>
            <a:endParaRPr lang="cs-CZ" sz="19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2">
                    <a:lumMod val="75000"/>
                  </a:schemeClr>
                </a:solidFill>
              </a:rPr>
              <a:t>Materiálně technická podpora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700" b="1" dirty="0">
                <a:solidFill>
                  <a:schemeClr val="tx2">
                    <a:lumMod val="75000"/>
                  </a:schemeClr>
                </a:solidFill>
              </a:rPr>
              <a:t>CSSP - </a:t>
            </a:r>
            <a:r>
              <a:rPr lang="cs-CZ" sz="1700" dirty="0">
                <a:solidFill>
                  <a:schemeClr val="tx2">
                    <a:lumMod val="75000"/>
                  </a:schemeClr>
                </a:solidFill>
              </a:rPr>
              <a:t>distribuce stanů a spacáků, zajištění balené stravy ve výdejnách Hermes a Michle I. </a:t>
            </a:r>
          </a:p>
          <a:p>
            <a:pPr algn="just"/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484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Zapojení dalších aktérů do ZHO</a:t>
            </a:r>
          </a:p>
          <a:p>
            <a:pPr algn="just"/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2">
                    <a:lumMod val="75000"/>
                  </a:schemeClr>
                </a:solidFill>
              </a:rPr>
              <a:t>Městská policie hl. m. Prahy </a:t>
            </a:r>
            <a:r>
              <a:rPr lang="cs-CZ" sz="1900" dirty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cs-CZ" sz="19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900" dirty="0">
                <a:solidFill>
                  <a:schemeClr val="tx2">
                    <a:lumMod val="75000"/>
                  </a:schemeClr>
                </a:solidFill>
              </a:rPr>
              <a:t>účastníci koordinačních setkání v rámci ZHO</a:t>
            </a:r>
            <a:endParaRPr lang="cs-CZ" sz="19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2">
                    <a:lumMod val="75000"/>
                  </a:schemeClr>
                </a:solidFill>
              </a:rPr>
              <a:t>ZZS hl. m. Prahy</a:t>
            </a:r>
            <a:r>
              <a:rPr lang="cs-CZ" sz="1900" dirty="0">
                <a:solidFill>
                  <a:schemeClr val="tx2">
                    <a:lumMod val="75000"/>
                  </a:schemeClr>
                </a:solidFill>
              </a:rPr>
              <a:t> - účastníci koordinačních setkání v rámci ZHO</a:t>
            </a:r>
            <a:endParaRPr lang="cs-CZ" sz="19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2">
                    <a:lumMod val="75000"/>
                  </a:schemeClr>
                </a:solidFill>
              </a:rPr>
              <a:t>Protialkoholní záchytná stanice </a:t>
            </a:r>
            <a:r>
              <a:rPr lang="cs-CZ" sz="1900" dirty="0">
                <a:solidFill>
                  <a:schemeClr val="tx2">
                    <a:lumMod val="75000"/>
                  </a:schemeClr>
                </a:solidFill>
              </a:rPr>
              <a:t>- účastníci koordinačních setkání v rámci ZHO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2">
                    <a:lumMod val="75000"/>
                  </a:schemeClr>
                </a:solidFill>
              </a:rPr>
              <a:t>ÚP ČR </a:t>
            </a:r>
            <a:r>
              <a:rPr lang="cs-CZ" sz="1900" dirty="0">
                <a:solidFill>
                  <a:schemeClr val="tx2">
                    <a:lumMod val="75000"/>
                  </a:schemeClr>
                </a:solidFill>
              </a:rPr>
              <a:t>- spolupráce v rámci prevence (při pobytu v LNP nebo 7/24) před udělením sankce - vyřazení z evidence</a:t>
            </a:r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2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Celkové náklady na ZHO 2023 /2024 </a:t>
            </a:r>
          </a:p>
          <a:p>
            <a:pPr>
              <a:lnSpc>
                <a:spcPct val="80000"/>
              </a:lnSpc>
            </a:pP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cca – 35 mil Kč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(primárně NIP CSSP – účelově vázané prostředky v rozpočtu PO CSSP) </a:t>
            </a: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941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Děkujeme za pozornost</a:t>
            </a: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2400" b="1" dirty="0">
                <a:solidFill>
                  <a:schemeClr val="tx2">
                    <a:lumMod val="75000"/>
                  </a:schemeClr>
                </a:solidFill>
              </a:rPr>
              <a:t>17.10.2023</a:t>
            </a: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674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Harmonogram a cíle ZHO 2023 - 2024</a:t>
            </a:r>
          </a:p>
          <a:p>
            <a:endParaRPr lang="cs-CZ" sz="3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600" b="1" dirty="0">
                <a:solidFill>
                  <a:schemeClr val="accent1">
                    <a:lumMod val="50000"/>
                  </a:schemeClr>
                </a:solidFill>
              </a:rPr>
              <a:t>Harmonogram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Termín realizace ZHO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- 15.11.2023 - 15.04.2024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Realizace aktivit ZHO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- 01.12.2023 - 31.03.2024</a:t>
            </a:r>
          </a:p>
          <a:p>
            <a:pPr lvl="1" algn="l"/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600" b="1" dirty="0">
                <a:solidFill>
                  <a:schemeClr val="accent1">
                    <a:lumMod val="50000"/>
                  </a:schemeClr>
                </a:solidFill>
              </a:rPr>
              <a:t>Cíle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Zajištění činností a aktivit, které vedou k ochraně veřejného zdraví, prevenci ohrožení života a zdraví osob bez domova, zajištění ubytovacích kapacit pro osoby bez domova a sociálních, případně návazných, služeb pro osoby bez domova. </a:t>
            </a:r>
            <a:endParaRPr lang="cs-CZ" sz="16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16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526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Aktivity a činnosti ZHO 2023 /2024 </a:t>
            </a:r>
          </a:p>
          <a:p>
            <a:pPr algn="l"/>
            <a:endParaRPr lang="cs-CZ" sz="3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3000" b="1" dirty="0">
                <a:solidFill>
                  <a:schemeClr val="accent1">
                    <a:lumMod val="50000"/>
                  </a:schemeClr>
                </a:solidFill>
              </a:rPr>
              <a:t>Dispečink CSSP </a:t>
            </a:r>
          </a:p>
          <a:p>
            <a:endParaRPr lang="cs-CZ" sz="3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koordinace ZHO, nonstop režim, neveřejné telefonní číslo, koordinace umísťování klientů mezi jednotlivými soc. a zdrav. službami, správa aplikace ZHO - pro aktéry opatření - informace o aktuální kapacitě služeb, </a:t>
            </a:r>
            <a:r>
              <a:rPr lang="cs-CZ" sz="1800" dirty="0" err="1">
                <a:solidFill>
                  <a:schemeClr val="accent1">
                    <a:lumMod val="50000"/>
                  </a:schemeClr>
                </a:solidFill>
              </a:rPr>
              <a:t>webstránky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„bezdomova.cz“ - pro širokou veřejnost - informace o podpoře osob bez přístřeší</a:t>
            </a:r>
          </a:p>
          <a:p>
            <a:pPr algn="just"/>
            <a:endParaRPr lang="cs-CZ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09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cs-CZ" sz="3500" b="1" dirty="0">
                <a:solidFill>
                  <a:schemeClr val="accent1">
                    <a:lumMod val="50000"/>
                  </a:schemeClr>
                </a:solidFill>
              </a:rPr>
              <a:t>Zdravotnické služby </a:t>
            </a: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3000" b="1" dirty="0">
                <a:solidFill>
                  <a:schemeClr val="tx2">
                    <a:lumMod val="75000"/>
                  </a:schemeClr>
                </a:solidFill>
              </a:rPr>
              <a:t>lůžka následné péče (LNP)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Doléčení klienta vyžadující lékařský dohled - získání stabilizace klienta v oblasti soběstačnosti a celkové kondice – LNP předepisuje lékař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Měst. nemocnice následné péče - 4 LNP muži - rezervace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Nemocnice na Františku - 3 LNP ženy - rezervace + urgentní příjem osob bez přístřeší</a:t>
            </a:r>
          </a:p>
          <a:p>
            <a:pPr lvl="1" algn="just"/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3000" b="1" dirty="0">
                <a:solidFill>
                  <a:schemeClr val="tx2">
                    <a:lumMod val="75000"/>
                  </a:schemeClr>
                </a:solidFill>
              </a:rPr>
              <a:t>ambulantní péče v pobytových zařízení 7/24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Ambulance Armády spásy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Ambulance Naděje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Domácí péče Marie Jarošové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Vodní záchranářská služba </a:t>
            </a: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90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3500" b="1" dirty="0">
                <a:solidFill>
                  <a:schemeClr val="accent1">
                    <a:lumMod val="50000"/>
                  </a:schemeClr>
                </a:solidFill>
              </a:rPr>
              <a:t>Ubytovací kapacity v zařízení 7/24 mimo režim sociálních služeb</a:t>
            </a:r>
          </a:p>
          <a:p>
            <a:pPr>
              <a:lnSpc>
                <a:spcPct val="90000"/>
              </a:lnSpc>
            </a:pPr>
            <a:endParaRPr lang="cs-CZ" sz="15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Kapacita celkem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121 lůžek (Kloubovy domy a lokalita Troja)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(realizátoři: CSSP, NADĚJE, Armáda spásy)</a:t>
            </a:r>
          </a:p>
          <a:p>
            <a:endParaRPr lang="cs-CZ" sz="15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Podpora doléčení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Ošetřovatelsko-zdravotní úkony - pečovatelské úkony (dopomoc při sebeobsluze) a bazální zdravotnické ošetření (převaz…)	- prostřednictvím zdravotní služby (Domácí péče a Vodní záchranářská služby) 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Pečovatelská služba (Arcidiecézní charita Praha)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Stravování - zázemí pro přípravu a ohřev stravy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Stabilizace klienta -  na doporučení ambulantního praktika - navázání na soc. služby noclehů</a:t>
            </a:r>
          </a:p>
          <a:p>
            <a:pPr lvl="1" algn="just"/>
            <a:endParaRPr lang="cs-CZ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cs-CZ" sz="2200" dirty="0">
              <a:solidFill>
                <a:schemeClr val="tx2">
                  <a:lumMod val="75000"/>
                </a:schemeClr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cs-CZ" sz="22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6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205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Ubytovací kapacity mimo režim sociálních služeb</a:t>
            </a:r>
          </a:p>
          <a:p>
            <a:endParaRPr lang="cs-CZ" sz="3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algn="l"/>
            <a:r>
              <a:rPr lang="cs-CZ" sz="2600" b="1" dirty="0">
                <a:solidFill>
                  <a:schemeClr val="accent1">
                    <a:lumMod val="50000"/>
                  </a:schemeClr>
                </a:solidFill>
              </a:rPr>
              <a:t>Kapacita celkem - 329 lůžek (Kloubovy domy, Troja, Michle  - II)</a:t>
            </a:r>
          </a:p>
          <a:p>
            <a:pPr lvl="1" indent="-457200" algn="l">
              <a:buFont typeface="Arial" panose="020B0604020202020204" pitchFamily="34" charset="0"/>
              <a:buChar char="•"/>
            </a:pPr>
            <a:endParaRPr lang="cs-CZ" sz="2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Noclehárny/útulny - od 20:00 do 08:00 hodin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Klient - mobilní, soběstačný, nevyžaduje zdravotní péči ani ošetřovatelské úkony</a:t>
            </a:r>
          </a:p>
          <a:p>
            <a:pPr lvl="1" algn="just"/>
            <a:endParaRPr lang="cs-CZ" sz="1700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just"/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(realizátoři: CSSP, NADĚJE, K srdci klíč, Armáda spásy)</a:t>
            </a:r>
          </a:p>
          <a:p>
            <a:pPr lvl="1" algn="just"/>
            <a:endParaRPr lang="cs-CZ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1900" b="1" i="0" u="none" strike="noStrike" kern="1200" cap="none" spc="0" normalizeH="0" baseline="0" noProof="0" dirty="0">
                <a:ln>
                  <a:noFill/>
                </a:ln>
                <a:solidFill>
                  <a:srgbClr val="2F5897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Krizová noční kapacita - “teplá židle“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srgbClr val="2F5897">
                    <a:lumMod val="75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Arcidiecézní charita Praha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2F5897">
                    <a:lumMod val="75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„pohotovostní“ kapacita, venkovní teplota od -10 °C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2F5897">
                    <a:lumMod val="75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max. kapacita 20 osob, PO - NE 20:00 - 07:00, </a:t>
            </a:r>
            <a:endParaRPr lang="cs-CZ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endParaRPr lang="cs-CZ" sz="2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6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6317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Ubytovací kapacity v režimu sociálních služeb</a:t>
            </a:r>
          </a:p>
          <a:p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Noclehárny - kapacita celkem 358 lůžek</a:t>
            </a:r>
          </a:p>
          <a:p>
            <a:endParaRPr lang="cs-CZ" sz="27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accent1">
                    <a:lumMod val="50000"/>
                  </a:schemeClr>
                </a:solidFill>
              </a:rPr>
              <a:t>Kapacita služeb - v režimu služby, bez nároku na náklady v rámci ZHO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accent1">
                    <a:lumMod val="50000"/>
                  </a:schemeClr>
                </a:solidFill>
              </a:rPr>
              <a:t>Klient - mobilní, soběstačný, zdravotně stabilizovaný</a:t>
            </a:r>
          </a:p>
          <a:p>
            <a:pPr algn="just"/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just"/>
            <a:r>
              <a:rPr lang="cs-CZ" sz="1600" dirty="0">
                <a:solidFill>
                  <a:schemeClr val="accent1">
                    <a:lumMod val="50000"/>
                  </a:schemeClr>
                </a:solidFill>
              </a:rPr>
              <a:t>(realizátoři: Arcidiecézní charita Praha, Armáda spásy, CSSP, NADĚJE)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400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cs-CZ" sz="5800" b="1" dirty="0">
                <a:solidFill>
                  <a:schemeClr val="accent1">
                    <a:lumMod val="50000"/>
                  </a:schemeClr>
                </a:solidFill>
              </a:rPr>
              <a:t>Ambulantní aktivity v režimu sociálních služeb  </a:t>
            </a:r>
          </a:p>
          <a:p>
            <a:endParaRPr lang="cs-CZ" sz="4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cs-CZ" sz="3600" b="1" dirty="0">
                <a:solidFill>
                  <a:schemeClr val="accent1">
                    <a:lumMod val="50000"/>
                  </a:schemeClr>
                </a:solidFill>
              </a:rPr>
              <a:t>Nízkoprahová denní centra </a:t>
            </a:r>
            <a:r>
              <a:rPr lang="pl-PL" sz="2400" dirty="0">
                <a:solidFill>
                  <a:schemeClr val="accent1">
                    <a:lumMod val="50000"/>
                  </a:schemeClr>
                </a:solidFill>
              </a:rPr>
              <a:t>bez nároku na náklady v rámci ZHO</a:t>
            </a:r>
          </a:p>
          <a:p>
            <a:pPr algn="just"/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cs-CZ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Arcidiecézní charita Praha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22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Pernerova, Praha 8 - kapacita 30 osob, PO - PÁ 07:00 - 19:00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Armáda spásy v ČR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22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Tusarova, Praha 7 - kapacita 50 osob, PO - NE 07:00 - 19:00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22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Malešické nám., Praha 10 - kapacita 30 osob, PO - NE 07:00 - 19:00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Farní charita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22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Žitná, Praha 1 - kapacita 15 žen, PO - PÁ 07:30 - 10:00 / 10:30 - 13:00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 srdci klíč</a:t>
            </a:r>
          </a:p>
          <a:p>
            <a:pPr marL="1257300" lvl="2" indent="-342900" algn="just">
              <a:buFont typeface="Courier New" panose="02070309020205020404" pitchFamily="49" charset="0"/>
              <a:buChar char="o"/>
            </a:pPr>
            <a:r>
              <a:rPr lang="cs-CZ" sz="22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A. Čermáka, Praha 6 - kapacita 14 osob, PO - NE 09:00 - 13:00 / 14:00 - 17:00 / 18:00 - 19:30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Naděje 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Chodovská, Praha 4 - kapacita 40 osob, PO - NE 08:30 - 19:30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U Bulhara, Praha 2 - kapacita 50 osob, PO - NE 08:30 - 12:00 / 13:00 - 16:30 / 17:30 - 19:30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Bolzanova, Praha 1 - kapacita </a:t>
            </a:r>
            <a:r>
              <a:rPr kumimoji="0" lang="cs-CZ" sz="2200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10 osob,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PO - PÁ 08:00 - 16:30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R - Mosty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Husitská, Praha 3 - kapacita </a:t>
            </a:r>
            <a:r>
              <a:rPr kumimoji="0" lang="cs-CZ" sz="2200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10 osob,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PO - PÁ 08:00 - 14:00 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Jako doma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Novákových, Praha 8 - kapacita </a:t>
            </a:r>
            <a:r>
              <a:rPr kumimoji="0" lang="cs-CZ" sz="2200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15 žen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6076B4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, PO - ČT 10:00 - 16:00</a:t>
            </a:r>
          </a:p>
          <a:p>
            <a:pPr lvl="2" algn="just"/>
            <a:endParaRPr lang="cs-CZ" sz="20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l">
              <a:buFont typeface="Courier New" panose="02070309020205020404" pitchFamily="49" charset="0"/>
              <a:buChar char="o"/>
            </a:pPr>
            <a:endParaRPr lang="cs-CZ" sz="1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7176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1757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5" y="1844824"/>
            <a:ext cx="8856983" cy="48245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Ambulantní aktivity mimo režim sociálních služeb</a:t>
            </a:r>
          </a:p>
          <a:p>
            <a:pPr algn="just"/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Rozšířený provoz nízkoprahových denních center 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vykrývá prostor před otevřením a po uzavření útulen/nocleháren </a:t>
            </a:r>
          </a:p>
          <a:p>
            <a:pPr algn="just"/>
            <a:endParaRPr lang="cs-CZ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Arcidiecézní charita Praha</a:t>
            </a:r>
          </a:p>
          <a:p>
            <a:pPr marL="1200150" lvl="2" indent="-285750" algn="l">
              <a:buFont typeface="Courier New" panose="02070309020205020404" pitchFamily="49" charset="0"/>
              <a:buChar char="o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Pernerova, Praha 8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Farní charita </a:t>
            </a:r>
          </a:p>
          <a:p>
            <a:pPr marL="1200150" lvl="2" indent="-285750" algn="l">
              <a:buFont typeface="Courier New" panose="02070309020205020404" pitchFamily="49" charset="0"/>
              <a:buChar char="o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Žitná, Praha 1 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 - Mosty</a:t>
            </a:r>
          </a:p>
          <a:p>
            <a:pPr marL="1200150" lvl="2" indent="-285750" algn="l">
              <a:buFont typeface="Courier New" panose="02070309020205020404" pitchFamily="49" charset="0"/>
              <a:buChar char="o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Husitská, Praha 3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Jako doma</a:t>
            </a:r>
          </a:p>
          <a:p>
            <a:pPr marL="1200150" lvl="2" indent="-285750" algn="l">
              <a:buFont typeface="Courier New" panose="02070309020205020404" pitchFamily="49" charset="0"/>
              <a:buChar char="o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Novákových, Praha 8</a:t>
            </a:r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imgLog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Jiří\Desktop\660px-Prazsky_hrad_karluv_most_pano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741682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4479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kutivní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AE393A64692F4CA1B89C22A9074470" ma:contentTypeVersion="2" ma:contentTypeDescription="Create a new document." ma:contentTypeScope="" ma:versionID="37995d9ee0bca2d4f99432be6f5c350d">
  <xsd:schema xmlns:xsd="http://www.w3.org/2001/XMLSchema" xmlns:xs="http://www.w3.org/2001/XMLSchema" xmlns:p="http://schemas.microsoft.com/office/2006/metadata/properties" xmlns:ns3="33b34f4e-7b77-43cb-a0a3-db100464db85" targetNamespace="http://schemas.microsoft.com/office/2006/metadata/properties" ma:root="true" ma:fieldsID="0fa811fcd326917f97f7a9ceafe4071e" ns3:_="">
    <xsd:import namespace="33b34f4e-7b77-43cb-a0a3-db100464db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b34f4e-7b77-43cb-a0a3-db100464db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7472EE-B339-4198-AF66-19B9464ADB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b34f4e-7b77-43cb-a0a3-db100464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5EFC16-A5E7-42F1-8CB9-F4B651615A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624961-8ACF-4BDC-B12E-FCFE93A89B9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33b34f4e-7b77-43cb-a0a3-db100464db8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4437</TotalTime>
  <Words>979</Words>
  <Application>Microsoft Office PowerPoint</Application>
  <PresentationFormat>Předvádění na obrazovce (4:3)</PresentationFormat>
  <Paragraphs>225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Hanička</dc:creator>
  <cp:lastModifiedBy>Eichlerová Tereza (MHMP, SOV)</cp:lastModifiedBy>
  <cp:revision>227</cp:revision>
  <cp:lastPrinted>2023-09-21T12:28:32Z</cp:lastPrinted>
  <dcterms:created xsi:type="dcterms:W3CDTF">2013-03-24T06:31:25Z</dcterms:created>
  <dcterms:modified xsi:type="dcterms:W3CDTF">2023-10-17T08:07:15Z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0x01010035AE393A64692F4CA1B89C22A9074470</vt:lpwstr>
  </property>
</Properties>
</file>