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523" r:id="rId5"/>
    <p:sldId id="1803" r:id="rId6"/>
    <p:sldId id="1804" r:id="rId7"/>
    <p:sldId id="1806" r:id="rId8"/>
    <p:sldId id="1807" r:id="rId9"/>
  </p:sldIdLst>
  <p:sldSz cx="10044113" cy="774065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2143" userDrawn="1">
          <p15:clr>
            <a:srgbClr val="A4A3A4"/>
          </p15:clr>
        </p15:guide>
        <p15:guide id="6" orient="horz" pos="1735" userDrawn="1">
          <p15:clr>
            <a:srgbClr val="A4A3A4"/>
          </p15:clr>
        </p15:guide>
        <p15:guide id="7" pos="4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la Gabrisova" initials="NG" lastIdx="2" clrIdx="0"/>
  <p:cmAuthor id="2" name="Tomas Pavlicek" initials="TP" lastIdx="27" clrIdx="1">
    <p:extLst>
      <p:ext uri="{19B8F6BF-5375-455C-9EA6-DF929625EA0E}">
        <p15:presenceInfo xmlns:p15="http://schemas.microsoft.com/office/powerpoint/2012/main" userId="S-1-5-21-52543636-3070318411-2774794175-1439" providerId="AD"/>
      </p:ext>
    </p:extLst>
  </p:cmAuthor>
  <p:cmAuthor id="3" name="Michal Benes" initials="MB" lastIdx="13" clrIdx="2">
    <p:extLst>
      <p:ext uri="{19B8F6BF-5375-455C-9EA6-DF929625EA0E}">
        <p15:presenceInfo xmlns:p15="http://schemas.microsoft.com/office/powerpoint/2012/main" userId="Michal Ben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CCE3"/>
    <a:srgbClr val="FFFFFF"/>
    <a:srgbClr val="9D67B5"/>
    <a:srgbClr val="B69BDC"/>
    <a:srgbClr val="365F91"/>
    <a:srgbClr val="B86C00"/>
    <a:srgbClr val="4F81BD"/>
    <a:srgbClr val="E7E0D8"/>
    <a:srgbClr val="7884DE"/>
    <a:srgbClr val="94A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554" autoAdjust="0"/>
    <p:restoredTop sz="95581" autoAdjust="0"/>
  </p:normalViewPr>
  <p:slideViewPr>
    <p:cSldViewPr snapToGrid="0">
      <p:cViewPr varScale="1">
        <p:scale>
          <a:sx n="65" d="100"/>
          <a:sy n="65" d="100"/>
        </p:scale>
        <p:origin x="822" y="84"/>
      </p:cViewPr>
      <p:guideLst>
        <p:guide orient="horz" pos="2143"/>
        <p:guide orient="horz" pos="1735"/>
        <p:guide pos="459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5648" y="170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0877" tIns="45438" rIns="90877" bIns="45438" rtlCol="0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0877" tIns="45438" rIns="90877" bIns="45438" rtlCol="0"/>
          <a:lstStyle>
            <a:lvl1pPr algn="r">
              <a:defRPr sz="1200"/>
            </a:lvl1pPr>
          </a:lstStyle>
          <a:p>
            <a:fld id="{5B304A91-4A94-4E69-A3F8-5E1211CC2F55}" type="datetimeFigureOut">
              <a:rPr lang="en-US" smtClean="0">
                <a:latin typeface="Arial" panose="020B0604020202020204" pitchFamily="34" charset="0"/>
              </a:rPr>
              <a:t>9/23/2021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0877" tIns="45438" rIns="90877" bIns="45438" rtlCol="0" anchor="b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903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0877" tIns="45438" rIns="90877" bIns="4543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0877" tIns="45438" rIns="90877" bIns="4543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1B089F8-E7FD-40A2-A1AA-DCE245FC3A78}" type="datetimeFigureOut">
              <a:rPr lang="en-GB" smtClean="0"/>
              <a:pPr/>
              <a:t>23/09/2021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25550" y="1241425"/>
            <a:ext cx="43465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7" tIns="45438" rIns="90877" bIns="454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0877" tIns="45438" rIns="90877" bIns="4543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0877" tIns="45438" rIns="90877" bIns="4543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6"/>
            <a:ext cx="2945659" cy="498055"/>
          </a:xfrm>
          <a:prstGeom prst="rect">
            <a:avLst/>
          </a:prstGeom>
        </p:spPr>
        <p:txBody>
          <a:bodyPr vert="horz" lIns="90877" tIns="45438" rIns="90877" bIns="4543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98D49C3-6639-40F8-82A8-AEF98E89CF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78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9C2F3-A1B2-4687-AD89-5DD56486648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80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D49C3-6639-40F8-82A8-AEF98E89CF7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65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919414" y="2801763"/>
            <a:ext cx="7124699" cy="4929187"/>
          </a:xfrm>
          <a:custGeom>
            <a:avLst/>
            <a:gdLst>
              <a:gd name="connsiteX0" fmla="*/ 7100717 w 7124699"/>
              <a:gd name="connsiteY0" fmla="*/ 0 h 4929187"/>
              <a:gd name="connsiteX1" fmla="*/ 7124699 w 7124699"/>
              <a:gd name="connsiteY1" fmla="*/ 0 h 4929187"/>
              <a:gd name="connsiteX2" fmla="*/ 7124699 w 7124699"/>
              <a:gd name="connsiteY2" fmla="*/ 4929187 h 4929187"/>
              <a:gd name="connsiteX3" fmla="*/ 0 w 7124699"/>
              <a:gd name="connsiteY3" fmla="*/ 4929187 h 4929187"/>
              <a:gd name="connsiteX4" fmla="*/ 0 w 7124699"/>
              <a:gd name="connsiteY4" fmla="*/ 4928400 h 4929187"/>
              <a:gd name="connsiteX5" fmla="*/ 6822205 w 7124699"/>
              <a:gd name="connsiteY5" fmla="*/ 9151 h 492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24699" h="4929187">
                <a:moveTo>
                  <a:pt x="7100717" y="0"/>
                </a:moveTo>
                <a:lnTo>
                  <a:pt x="7124699" y="0"/>
                </a:lnTo>
                <a:lnTo>
                  <a:pt x="7124699" y="4929187"/>
                </a:lnTo>
                <a:lnTo>
                  <a:pt x="0" y="4929187"/>
                </a:lnTo>
                <a:lnTo>
                  <a:pt x="0" y="4928400"/>
                </a:lnTo>
                <a:cubicBezTo>
                  <a:pt x="1084784" y="2161577"/>
                  <a:pt x="3711659" y="171195"/>
                  <a:pt x="6822205" y="9151"/>
                </a:cubicBezTo>
                <a:close/>
              </a:path>
            </a:pathLst>
          </a:custGeom>
        </p:spPr>
        <p:txBody>
          <a:bodyPr wrap="square" anchor="ctr" anchorCtr="1">
            <a:noAutofit/>
          </a:bodyPr>
          <a:lstStyle/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593725" y="2260132"/>
            <a:ext cx="5692775" cy="997196"/>
          </a:xfrm>
        </p:spPr>
        <p:txBody>
          <a:bodyPr wrap="square" lIns="0" tIns="0" bIns="0" anchor="t" anchorCtr="0">
            <a:spAutoFit/>
          </a:bodyPr>
          <a:lstStyle>
            <a:lvl1pPr algn="l">
              <a:defRPr sz="3600"/>
            </a:lvl1pPr>
          </a:lstStyle>
          <a:p>
            <a:pPr lvl="0"/>
            <a:r>
              <a:rPr lang="en-US"/>
              <a:t>Title text – this is made to fit on to two lines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93725" y="3393506"/>
            <a:ext cx="5692775" cy="633507"/>
          </a:xfrm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spcBef>
                <a:spcPts val="1691"/>
              </a:spcBef>
              <a:spcAft>
                <a:spcPts val="0"/>
              </a:spcAft>
              <a:buNone/>
              <a:defRPr sz="900" b="1">
                <a:solidFill>
                  <a:schemeClr val="accent3"/>
                </a:solidFill>
              </a:defRPr>
            </a:lvl2pPr>
            <a:lvl3pPr marL="502129" indent="0" algn="ctr">
              <a:buNone/>
              <a:defRPr sz="988"/>
            </a:lvl3pPr>
            <a:lvl4pPr marL="753194" indent="0" algn="ctr">
              <a:buNone/>
              <a:defRPr sz="878"/>
            </a:lvl4pPr>
            <a:lvl5pPr marL="1004259" indent="0" algn="ctr">
              <a:buNone/>
              <a:defRPr sz="878"/>
            </a:lvl5pPr>
            <a:lvl6pPr marL="1255323" indent="0" algn="ctr">
              <a:buNone/>
              <a:defRPr sz="878"/>
            </a:lvl6pPr>
            <a:lvl7pPr marL="1506388" indent="0" algn="ctr">
              <a:buNone/>
              <a:defRPr sz="878"/>
            </a:lvl7pPr>
            <a:lvl8pPr marL="1757453" indent="0" algn="ctr">
              <a:buNone/>
              <a:defRPr sz="878"/>
            </a:lvl8pPr>
            <a:lvl9pPr marL="2008517" indent="0" algn="ctr">
              <a:buNone/>
              <a:defRPr sz="878"/>
            </a:lvl9pPr>
          </a:lstStyle>
          <a:p>
            <a:r>
              <a:rPr lang="en-US"/>
              <a:t>Company name here</a:t>
            </a:r>
          </a:p>
          <a:p>
            <a:pPr lvl="1"/>
            <a:r>
              <a:rPr lang="en-US"/>
              <a:t>Date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B1B545C-3CFF-4C1C-B712-4F7EECBFCF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6" y="571500"/>
            <a:ext cx="1058289" cy="10552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44546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table +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0341" y="5036539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094288" y="2303850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93726" y="2286000"/>
            <a:ext cx="4356100" cy="261937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60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0341" y="3277039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-1"/>
            <a:ext cx="10044113" cy="2389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90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593724" y="596900"/>
            <a:ext cx="8856663" cy="2083238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5094288" y="3277039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638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+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0044113" cy="20390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90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93725" y="516910"/>
            <a:ext cx="8863054" cy="1178491"/>
          </a:xfrm>
        </p:spPr>
        <p:txBody>
          <a:bodyPr/>
          <a:lstStyle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00341" y="3943965"/>
            <a:ext cx="2868573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591079" y="3943965"/>
            <a:ext cx="2868573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581816" y="3943965"/>
            <a:ext cx="2868573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593725" y="2286000"/>
            <a:ext cx="2874963" cy="144462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20"/>
          </p:nvPr>
        </p:nvSpPr>
        <p:spPr>
          <a:xfrm>
            <a:off x="3587770" y="2286000"/>
            <a:ext cx="2874963" cy="144462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21"/>
          </p:nvPr>
        </p:nvSpPr>
        <p:spPr>
          <a:xfrm>
            <a:off x="6581816" y="2286000"/>
            <a:ext cx="2874963" cy="144462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75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sg +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2303850"/>
            <a:ext cx="8850048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0341" y="3400583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094288" y="3400583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71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Key msg +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341" y="2874323"/>
            <a:ext cx="8850048" cy="110239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600340" y="2841452"/>
            <a:ext cx="8850049" cy="1185619"/>
            <a:chOff x="549551" y="573918"/>
            <a:chExt cx="9066262" cy="1157899"/>
          </a:xfrm>
        </p:grpSpPr>
        <p:cxnSp>
          <p:nvCxnSpPr>
            <p:cNvPr id="10" name="Straight Connector 9"/>
            <p:cNvCxnSpPr>
              <a:cxnSpLocks/>
            </p:cNvCxnSpPr>
            <p:nvPr userDrawn="1"/>
          </p:nvCxnSpPr>
          <p:spPr>
            <a:xfrm>
              <a:off x="549551" y="573918"/>
              <a:ext cx="9066262" cy="0"/>
            </a:xfrm>
            <a:prstGeom prst="line">
              <a:avLst/>
            </a:prstGeom>
            <a:ln w="127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 userDrawn="1"/>
          </p:nvCxnSpPr>
          <p:spPr>
            <a:xfrm>
              <a:off x="549551" y="1731817"/>
              <a:ext cx="9066262" cy="0"/>
            </a:xfrm>
            <a:prstGeom prst="line">
              <a:avLst/>
            </a:prstGeom>
            <a:ln w="127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 userDrawn="1"/>
        </p:nvSpPr>
        <p:spPr>
          <a:xfrm>
            <a:off x="0" y="-1"/>
            <a:ext cx="10044113" cy="2389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90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593724" y="596900"/>
            <a:ext cx="8856663" cy="2083238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4479491"/>
            <a:ext cx="8850048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00341" y="5576224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094288" y="5576224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90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+ full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2303850"/>
            <a:ext cx="8850048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094288" y="3400583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600075" y="3400425"/>
            <a:ext cx="4349750" cy="374967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86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+ full 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2303850"/>
            <a:ext cx="8850048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0341" y="3400583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5094288" y="3400425"/>
            <a:ext cx="4356100" cy="374967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7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 +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094288" y="2307178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600075" y="2307020"/>
            <a:ext cx="4349750" cy="484308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92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 + 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04235" y="2296668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5100638" y="2307020"/>
            <a:ext cx="4349750" cy="484308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841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+ half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341" y="4824248"/>
            <a:ext cx="4349484" cy="2325852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2303850"/>
            <a:ext cx="8850048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0341" y="3400583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094288" y="3400583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1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93725" y="6176330"/>
            <a:ext cx="6758747" cy="283630"/>
          </a:xfrm>
        </p:spPr>
        <p:txBody>
          <a:bodyPr/>
          <a:lstStyle>
            <a:lvl1pPr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593725" y="5637540"/>
            <a:ext cx="6758748" cy="498598"/>
          </a:xfrm>
        </p:spPr>
        <p:txBody>
          <a:bodyPr wrap="square" tIns="0" bIns="0">
            <a:sp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341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+ half 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2303850"/>
            <a:ext cx="8850048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0341" y="3400583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094288" y="3400583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105346" y="4824248"/>
            <a:ext cx="4349484" cy="2325852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31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84618" y="2290992"/>
            <a:ext cx="5565771" cy="991810"/>
          </a:xfrm>
        </p:spPr>
        <p:txBody>
          <a:bodyPr wrap="square">
            <a:spAutoFit/>
          </a:bodyPr>
          <a:lstStyle>
            <a:lvl1pPr>
              <a:defRPr sz="845"/>
            </a:lvl1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30"/>
          </p:nvPr>
        </p:nvSpPr>
        <p:spPr>
          <a:xfrm>
            <a:off x="626253" y="2285737"/>
            <a:ext cx="864000" cy="864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txBody>
          <a:bodyPr anchor="ctr" anchorCtr="1">
            <a:noAutofit/>
          </a:bodyPr>
          <a:lstStyle/>
          <a:p>
            <a:r>
              <a:rPr lang="cs-CZ"/>
              <a:t>Kliknutím na ikonu přidáte obrázek.</a:t>
            </a:r>
            <a:endParaRPr lang="en-GB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31"/>
          </p:nvPr>
        </p:nvSpPr>
        <p:spPr>
          <a:xfrm>
            <a:off x="1728178" y="2303850"/>
            <a:ext cx="2013506" cy="1415772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32"/>
          </p:nvPr>
        </p:nvSpPr>
        <p:spPr>
          <a:xfrm>
            <a:off x="3884618" y="3983157"/>
            <a:ext cx="5565771" cy="991810"/>
          </a:xfrm>
        </p:spPr>
        <p:txBody>
          <a:bodyPr wrap="square">
            <a:spAutoFit/>
          </a:bodyPr>
          <a:lstStyle>
            <a:lvl1pPr>
              <a:defRPr sz="845"/>
            </a:lvl1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33"/>
          </p:nvPr>
        </p:nvSpPr>
        <p:spPr>
          <a:xfrm>
            <a:off x="626253" y="3977902"/>
            <a:ext cx="864000" cy="864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txBody>
          <a:bodyPr anchor="ctr" anchorCtr="1">
            <a:noAutofit/>
          </a:bodyPr>
          <a:lstStyle/>
          <a:p>
            <a:r>
              <a:rPr lang="cs-CZ"/>
              <a:t>Kliknutím na ikonu přidáte obrázek.</a:t>
            </a:r>
            <a:endParaRPr lang="en-GB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34"/>
          </p:nvPr>
        </p:nvSpPr>
        <p:spPr>
          <a:xfrm>
            <a:off x="1728178" y="3996015"/>
            <a:ext cx="2013506" cy="1415772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35"/>
          </p:nvPr>
        </p:nvSpPr>
        <p:spPr>
          <a:xfrm>
            <a:off x="3884618" y="5614346"/>
            <a:ext cx="5565771" cy="991810"/>
          </a:xfrm>
        </p:spPr>
        <p:txBody>
          <a:bodyPr wrap="square">
            <a:spAutoFit/>
          </a:bodyPr>
          <a:lstStyle>
            <a:lvl1pPr>
              <a:defRPr sz="845"/>
            </a:lvl1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36"/>
          </p:nvPr>
        </p:nvSpPr>
        <p:spPr>
          <a:xfrm>
            <a:off x="626253" y="5609091"/>
            <a:ext cx="864000" cy="864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txBody>
          <a:bodyPr anchor="ctr" anchorCtr="1">
            <a:noAutofit/>
          </a:bodyPr>
          <a:lstStyle/>
          <a:p>
            <a:r>
              <a:rPr lang="cs-CZ"/>
              <a:t>Kliknutím na ikonu přidáte obrázek.</a:t>
            </a:r>
            <a:endParaRPr lang="en-GB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37"/>
          </p:nvPr>
        </p:nvSpPr>
        <p:spPr>
          <a:xfrm>
            <a:off x="1728178" y="5627204"/>
            <a:ext cx="2013506" cy="1415772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066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aphic + Background">
    <p:bg>
      <p:bgPr>
        <a:solidFill>
          <a:srgbClr val="365F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359592" y="7377621"/>
            <a:ext cx="163300" cy="12311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>
            <a:defPPr>
              <a:defRPr lang="en-US"/>
            </a:defPPr>
            <a:lvl1pPr marL="0" algn="r" defTabSz="1066302" rtl="0" eaLnBrk="1" latinLnBrk="0" hangingPunct="1"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315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6630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45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260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65755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890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205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65207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001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BD7F86-1881-4698-8703-FB80B0800997}" type="slidenum">
              <a:rPr lang="en-GB" sz="800" b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marR="0" lvl="0" indent="0" algn="r" defTabSz="100168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8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521934" y="7280453"/>
            <a:ext cx="1997187" cy="0"/>
          </a:xfrm>
          <a:prstGeom prst="line">
            <a:avLst/>
          </a:prstGeom>
          <a:ln w="190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76931" y="7377621"/>
            <a:ext cx="2937176" cy="12311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>
            <a:defPPr>
              <a:defRPr lang="en-US"/>
            </a:defPPr>
            <a:lvl1pPr marL="0" algn="r" defTabSz="1066302" rtl="0" eaLnBrk="1" latinLnBrk="0" hangingPunct="1"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315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6630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45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260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65755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890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205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65207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001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800" b="0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Nabídka IT služeb MHMP pro městské části</a:t>
            </a:r>
          </a:p>
        </p:txBody>
      </p:sp>
      <p:sp>
        <p:nvSpPr>
          <p:cNvPr id="8" name="Speech Bubble: Rectangle 7"/>
          <p:cNvSpPr/>
          <p:nvPr userDrawn="1"/>
        </p:nvSpPr>
        <p:spPr>
          <a:xfrm>
            <a:off x="10408033" y="6383371"/>
            <a:ext cx="1887537" cy="1117361"/>
          </a:xfrm>
          <a:prstGeom prst="wedgeRectCallout">
            <a:avLst>
              <a:gd name="adj1" fmla="val -64997"/>
              <a:gd name="adj2" fmla="val 23632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1">
            <a:noAutofit/>
          </a:bodyPr>
          <a:lstStyle/>
          <a:p>
            <a:pPr algn="l"/>
            <a:r>
              <a:rPr lang="en-US" sz="800">
                <a:solidFill>
                  <a:schemeClr val="bg1"/>
                </a:solidFill>
              </a:rPr>
              <a:t>This footer will need to be updated manually. To do this: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Go to the ‘View’ tab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Select ‘Slide Master’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Navigate to this page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Update the footer manually to reflect the main page text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Select ‘close’ </a:t>
            </a:r>
          </a:p>
        </p:txBody>
      </p:sp>
    </p:spTree>
    <p:extLst>
      <p:ext uri="{BB962C8B-B14F-4D97-AF65-F5344CB8AC3E}">
        <p14:creationId xmlns:p14="http://schemas.microsoft.com/office/powerpoint/2010/main" val="442604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+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593725" y="568151"/>
            <a:ext cx="8856663" cy="1185619"/>
            <a:chOff x="516260" y="568151"/>
            <a:chExt cx="8978995" cy="1185619"/>
          </a:xfrm>
        </p:grpSpPr>
        <p:cxnSp>
          <p:nvCxnSpPr>
            <p:cNvPr id="12" name="Straight Connector 11"/>
            <p:cNvCxnSpPr>
              <a:cxnSpLocks/>
            </p:cNvCxnSpPr>
            <p:nvPr userDrawn="1"/>
          </p:nvCxnSpPr>
          <p:spPr>
            <a:xfrm>
              <a:off x="516260" y="568151"/>
              <a:ext cx="8978995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cxnSpLocks/>
            </p:cNvCxnSpPr>
            <p:nvPr userDrawn="1"/>
          </p:nvCxnSpPr>
          <p:spPr>
            <a:xfrm>
              <a:off x="516260" y="1753770"/>
              <a:ext cx="8978995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9359592" y="7377621"/>
            <a:ext cx="163300" cy="12311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>
            <a:defPPr>
              <a:defRPr lang="en-US"/>
            </a:defPPr>
            <a:lvl1pPr marL="0" algn="r" defTabSz="1066302" rtl="0" eaLnBrk="1" latinLnBrk="0" hangingPunct="1"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315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6630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45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260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65755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890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205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65207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001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BD7F86-1881-4698-8703-FB80B0800997}" type="slidenum">
              <a:rPr lang="en-GB" sz="800" b="0" smtClean="0">
                <a:solidFill>
                  <a:schemeClr val="bg1"/>
                </a:solidFill>
                <a:latin typeface="+mn-lt"/>
              </a:rPr>
              <a:pPr marL="0" marR="0" lvl="0" indent="0" algn="r" defTabSz="100168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800" b="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7703096" y="7280453"/>
            <a:ext cx="1816025" cy="0"/>
          </a:xfrm>
          <a:prstGeom prst="line">
            <a:avLst/>
          </a:prstGeom>
          <a:ln w="190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6376931" y="7377621"/>
            <a:ext cx="2937176" cy="12311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>
            <a:defPPr>
              <a:defRPr lang="en-US"/>
            </a:defPPr>
            <a:lvl1pPr marL="0" algn="r" defTabSz="1066302" rtl="0" eaLnBrk="1" latinLnBrk="0" hangingPunct="1"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315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6630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45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260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65755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890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205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65207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001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800" b="0" kern="1200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Sociální</a:t>
            </a:r>
            <a:r>
              <a:rPr lang="cs-CZ" sz="800" b="0" kern="1200" baseline="0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 sítě v HR </a:t>
            </a:r>
            <a:r>
              <a:rPr lang="cs-CZ" sz="800" b="0" kern="1200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| Průzkum</a:t>
            </a:r>
            <a:r>
              <a:rPr lang="cs-CZ" sz="800" b="0" kern="1200" baseline="0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 mezi českými HR profesionály</a:t>
            </a:r>
            <a:endParaRPr lang="en-GB" sz="800" b="0" kern="1200" dirty="0">
              <a:solidFill>
                <a:schemeClr val="bg1"/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0341" y="587657"/>
            <a:ext cx="8850048" cy="110239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Speech Bubble: Rectangle 9"/>
          <p:cNvSpPr/>
          <p:nvPr userDrawn="1"/>
        </p:nvSpPr>
        <p:spPr>
          <a:xfrm>
            <a:off x="10408033" y="6383371"/>
            <a:ext cx="1887537" cy="1117361"/>
          </a:xfrm>
          <a:prstGeom prst="wedgeRectCallout">
            <a:avLst>
              <a:gd name="adj1" fmla="val -64997"/>
              <a:gd name="adj2" fmla="val 23632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1">
            <a:noAutofit/>
          </a:bodyPr>
          <a:lstStyle/>
          <a:p>
            <a:pPr algn="l"/>
            <a:r>
              <a:rPr lang="en-US" sz="800">
                <a:solidFill>
                  <a:schemeClr val="bg1"/>
                </a:solidFill>
              </a:rPr>
              <a:t>This footer will need to be updated manually. To do this: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Go to the ‘View’ tab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Select ‘Slide Master’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Navigate to this page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Update the footer manually to reflect the main page text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Select ‘close’ </a:t>
            </a:r>
          </a:p>
        </p:txBody>
      </p:sp>
    </p:spTree>
    <p:extLst>
      <p:ext uri="{BB962C8B-B14F-4D97-AF65-F5344CB8AC3E}">
        <p14:creationId xmlns:p14="http://schemas.microsoft.com/office/powerpoint/2010/main" val="19986835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n +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9359592" y="7377621"/>
            <a:ext cx="163300" cy="12311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>
            <a:defPPr>
              <a:defRPr lang="en-US"/>
            </a:defPPr>
            <a:lvl1pPr marL="0" algn="r" defTabSz="1066302" rtl="0" eaLnBrk="1" latinLnBrk="0" hangingPunct="1"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315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6630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45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260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65755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890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205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65207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001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BD7F86-1881-4698-8703-FB80B0800997}" type="slidenum">
              <a:rPr lang="en-GB" sz="800" b="0" smtClean="0">
                <a:solidFill>
                  <a:schemeClr val="bg1"/>
                </a:solidFill>
                <a:latin typeface="+mn-lt"/>
              </a:rPr>
              <a:pPr marL="0" marR="0" lvl="0" indent="0" algn="r" defTabSz="100168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800" b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3" name="Straight Connector 12"/>
          <p:cNvCxnSpPr>
            <a:cxnSpLocks/>
          </p:cNvCxnSpPr>
          <p:nvPr userDrawn="1"/>
        </p:nvCxnSpPr>
        <p:spPr>
          <a:xfrm>
            <a:off x="7703096" y="7280453"/>
            <a:ext cx="1816025" cy="0"/>
          </a:xfrm>
          <a:prstGeom prst="line">
            <a:avLst/>
          </a:prstGeom>
          <a:ln w="190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6376931" y="7377621"/>
            <a:ext cx="2937176" cy="12311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>
            <a:defPPr>
              <a:defRPr lang="en-US"/>
            </a:defPPr>
            <a:lvl1pPr marL="0" algn="r" defTabSz="1066302" rtl="0" eaLnBrk="1" latinLnBrk="0" hangingPunct="1"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315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6630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45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260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65755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890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205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65207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001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800" b="0" kern="12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Sociální</a:t>
            </a:r>
            <a:r>
              <a:rPr lang="cs-CZ" sz="800" b="0" kern="120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sítě v HR </a:t>
            </a:r>
            <a:r>
              <a:rPr lang="cs-CZ" sz="800" b="0" kern="12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| Průzkum</a:t>
            </a:r>
            <a:r>
              <a:rPr lang="cs-CZ" sz="800" b="0" kern="120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mezi českými HR profesionály</a:t>
            </a:r>
            <a:endParaRPr lang="en-GB" sz="800" b="0" kern="1200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2286000"/>
            <a:ext cx="4360542" cy="1138773"/>
          </a:xfrm>
        </p:spPr>
        <p:txBody>
          <a:bodyPr wrap="square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094288" y="2286000"/>
            <a:ext cx="4360542" cy="1138773"/>
          </a:xfrm>
        </p:spPr>
        <p:txBody>
          <a:bodyPr wrap="square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Speech Bubble: Rectangle 10"/>
          <p:cNvSpPr/>
          <p:nvPr userDrawn="1"/>
        </p:nvSpPr>
        <p:spPr>
          <a:xfrm>
            <a:off x="10408033" y="6383371"/>
            <a:ext cx="1887537" cy="1117361"/>
          </a:xfrm>
          <a:prstGeom prst="wedgeRectCallout">
            <a:avLst>
              <a:gd name="adj1" fmla="val -64997"/>
              <a:gd name="adj2" fmla="val 23632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1">
            <a:noAutofit/>
          </a:bodyPr>
          <a:lstStyle/>
          <a:p>
            <a:pPr algn="l"/>
            <a:r>
              <a:rPr lang="en-US" sz="800">
                <a:solidFill>
                  <a:schemeClr val="bg1"/>
                </a:solidFill>
              </a:rPr>
              <a:t>This footer will need to be updated manually. To do this: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Go to the ‘View’ tab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Select ‘Slide Master’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Navigate to this page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Update the footer manually to reflect the main page text</a:t>
            </a:r>
          </a:p>
          <a:p>
            <a:pPr algn="l"/>
            <a:r>
              <a:rPr lang="en-US" sz="800">
                <a:solidFill>
                  <a:schemeClr val="bg1"/>
                </a:solidFill>
              </a:rPr>
              <a:t>Select ‘close’ </a:t>
            </a:r>
          </a:p>
        </p:txBody>
      </p:sp>
    </p:spTree>
    <p:extLst>
      <p:ext uri="{BB962C8B-B14F-4D97-AF65-F5344CB8AC3E}">
        <p14:creationId xmlns:p14="http://schemas.microsoft.com/office/powerpoint/2010/main" val="110655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4188" y="7328533"/>
            <a:ext cx="2259925" cy="412118"/>
          </a:xfrm>
        </p:spPr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VÃ½sledek obrÃ¡zku pro logo praha">
            <a:extLst>
              <a:ext uri="{FF2B5EF4-FFF2-40B4-BE49-F238E27FC236}">
                <a16:creationId xmlns:a16="http://schemas.microsoft.com/office/drawing/2014/main" xmlns="" id="{70B8D8DA-9CE5-D942-BCBD-47D22B88A7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24950" y="6737949"/>
            <a:ext cx="649164" cy="70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83686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+ Backgroun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93725" y="6176330"/>
            <a:ext cx="6758747" cy="283630"/>
          </a:xfrm>
        </p:spPr>
        <p:txBody>
          <a:bodyPr/>
          <a:lstStyle>
            <a:lvl1pPr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593725" y="5637540"/>
            <a:ext cx="6758748" cy="498598"/>
          </a:xfrm>
        </p:spPr>
        <p:txBody>
          <a:bodyPr wrap="square" tIns="0" bIns="0">
            <a:sp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470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2303850"/>
            <a:ext cx="8850048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0341" y="587657"/>
            <a:ext cx="8850048" cy="68335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xmlns="" id="{F4FB6C88-82BC-D44C-8FE9-C34192BC9E4D}"/>
              </a:ext>
            </a:extLst>
          </p:cNvPr>
          <p:cNvCxnSpPr/>
          <p:nvPr userDrawn="1"/>
        </p:nvCxnSpPr>
        <p:spPr>
          <a:xfrm>
            <a:off x="342900" y="625639"/>
            <a:ext cx="732121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73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sg + 4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2303850"/>
            <a:ext cx="8850048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0341" y="3487036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094288" y="3487036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00341" y="5433929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5094288" y="5433929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sg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2303850"/>
            <a:ext cx="4360542" cy="2598350"/>
          </a:xfrm>
          <a:solidFill>
            <a:schemeClr val="accent2"/>
          </a:solidFill>
        </p:spPr>
        <p:txBody>
          <a:bodyPr wrap="square" lIns="72000" tIns="72000" rIns="72000" bIns="7200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094288" y="2303850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89283" y="5047050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8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2303850"/>
            <a:ext cx="2868573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591079" y="2303850"/>
            <a:ext cx="2868573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581816" y="2303850"/>
            <a:ext cx="2868573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1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319467"/>
            <a:ext cx="10044113" cy="1650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845">
              <a:solidFill>
                <a:schemeClr val="tx1"/>
              </a:solidFill>
            </a:endParaRP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0341" y="2303850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094288" y="2303850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8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+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0341" y="5036539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094288" y="5036539"/>
            <a:ext cx="4360542" cy="1138773"/>
          </a:xfrm>
        </p:spPr>
        <p:txBody>
          <a:bodyPr wrap="square">
            <a:sp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93725" y="2286000"/>
            <a:ext cx="8856663" cy="261937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9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600341" y="587657"/>
            <a:ext cx="8850048" cy="1102393"/>
          </a:xfrm>
          <a:prstGeom prst="rect">
            <a:avLst/>
          </a:prstGeom>
        </p:spPr>
        <p:txBody>
          <a:bodyPr vert="horz" wrap="square" lIns="0" tIns="90000" rIns="0" bIns="7200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4235" y="2300450"/>
            <a:ext cx="8856663" cy="171228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 level</a:t>
            </a:r>
          </a:p>
          <a:p>
            <a:pPr lvl="8"/>
            <a:r>
              <a:rPr lang="en-US"/>
              <a:t>Eighth level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9317552" y="7377621"/>
            <a:ext cx="163300" cy="12311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>
            <a:defPPr>
              <a:defRPr lang="en-US"/>
            </a:defPPr>
            <a:lvl1pPr marL="0" algn="r" defTabSz="1066302" rtl="0" eaLnBrk="1" latinLnBrk="0" hangingPunct="1"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315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6630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45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260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65755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890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205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65207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001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BD7F86-1881-4698-8703-FB80B0800997}" type="slidenum">
              <a:rPr lang="en-GB" sz="800" b="0" smtClean="0">
                <a:solidFill>
                  <a:schemeClr val="accent1"/>
                </a:solidFill>
                <a:latin typeface="+mn-lt"/>
              </a:rPr>
              <a:pPr marL="0" marR="0" lvl="0" indent="0" algn="r" defTabSz="100168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800" b="0" dirty="0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14" name="Straight Connector 13"/>
          <p:cNvCxnSpPr>
            <a:cxnSpLocks/>
          </p:cNvCxnSpPr>
          <p:nvPr userDrawn="1"/>
        </p:nvCxnSpPr>
        <p:spPr>
          <a:xfrm>
            <a:off x="7474226" y="7280453"/>
            <a:ext cx="199234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334891" y="7377621"/>
            <a:ext cx="2937176" cy="12311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>
            <a:defPPr>
              <a:defRPr lang="en-US"/>
            </a:defPPr>
            <a:lvl1pPr marL="0" algn="r" defTabSz="1066302" rtl="0" eaLnBrk="1" latinLnBrk="0" hangingPunct="1"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315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6630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45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260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65755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890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205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65207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001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800" dirty="0">
                <a:solidFill>
                  <a:srgbClr val="365F9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Řízení a provoz ICT</a:t>
            </a:r>
            <a:endParaRPr lang="en-GB" sz="800" b="0" kern="1200" dirty="0">
              <a:solidFill>
                <a:schemeClr val="tx2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xmlns="" id="{EC665FD5-E28B-4866-8634-B89DA3A9F05C}"/>
              </a:ext>
            </a:extLst>
          </p:cNvPr>
          <p:cNvCxnSpPr/>
          <p:nvPr userDrawn="1"/>
        </p:nvCxnSpPr>
        <p:spPr>
          <a:xfrm>
            <a:off x="612098" y="1734500"/>
            <a:ext cx="8848800" cy="0"/>
          </a:xfrm>
          <a:prstGeom prst="line">
            <a:avLst/>
          </a:prstGeom>
          <a:ln w="12700">
            <a:solidFill>
              <a:srgbClr val="E7E0D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13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82" r:id="rId2"/>
    <p:sldLayoutId id="2147483683" r:id="rId3"/>
    <p:sldLayoutId id="2147483670" r:id="rId4"/>
    <p:sldLayoutId id="2147483686" r:id="rId5"/>
    <p:sldLayoutId id="2147483703" r:id="rId6"/>
    <p:sldLayoutId id="2147483702" r:id="rId7"/>
    <p:sldLayoutId id="2147483700" r:id="rId8"/>
    <p:sldLayoutId id="2147483698" r:id="rId9"/>
    <p:sldLayoutId id="2147483699" r:id="rId10"/>
    <p:sldLayoutId id="2147483695" r:id="rId11"/>
    <p:sldLayoutId id="2147483687" r:id="rId12"/>
    <p:sldLayoutId id="2147483704" r:id="rId13"/>
    <p:sldLayoutId id="2147483701" r:id="rId14"/>
    <p:sldLayoutId id="2147483688" r:id="rId15"/>
    <p:sldLayoutId id="2147483690" r:id="rId16"/>
    <p:sldLayoutId id="2147483696" r:id="rId17"/>
    <p:sldLayoutId id="2147483697" r:id="rId18"/>
    <p:sldLayoutId id="2147483689" r:id="rId19"/>
    <p:sldLayoutId id="2147483691" r:id="rId20"/>
    <p:sldLayoutId id="2147483681" r:id="rId21"/>
    <p:sldLayoutId id="2147483680" r:id="rId22"/>
    <p:sldLayoutId id="2147483694" r:id="rId23"/>
    <p:sldLayoutId id="2147483693" r:id="rId24"/>
    <p:sldLayoutId id="2147483705" r:id="rId25"/>
  </p:sldLayoutIdLst>
  <p:hf hdr="0" ftr="0" dt="0"/>
  <p:txStyles>
    <p:titleStyle>
      <a:lvl1pPr algn="l" defTabSz="946862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46862" rtl="0" eaLnBrk="1" latinLnBrk="0" hangingPunct="1">
        <a:lnSpc>
          <a:spcPct val="100000"/>
        </a:lnSpc>
        <a:spcBef>
          <a:spcPts val="0"/>
        </a:spcBef>
        <a:spcAft>
          <a:spcPts val="564"/>
        </a:spcAft>
        <a:buFont typeface="Arial" panose="020B0604020202020204" pitchFamily="34" charset="0"/>
        <a:buNone/>
        <a:defRPr lang="en-US" sz="1800" kern="1200" dirty="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46862" rtl="0" eaLnBrk="1" latinLnBrk="0" hangingPunct="1">
        <a:lnSpc>
          <a:spcPct val="100000"/>
        </a:lnSpc>
        <a:spcBef>
          <a:spcPts val="0"/>
        </a:spcBef>
        <a:spcAft>
          <a:spcPts val="564"/>
        </a:spcAft>
        <a:buFont typeface="Arial" panose="020B0604020202020204" pitchFamily="34" charset="0"/>
        <a:buNone/>
        <a:defRPr lang="en-US" sz="900" b="1" kern="1200" dirty="0">
          <a:solidFill>
            <a:schemeClr val="accent3"/>
          </a:solidFill>
          <a:latin typeface="+mn-lt"/>
          <a:ea typeface="+mn-ea"/>
          <a:cs typeface="+mn-cs"/>
        </a:defRPr>
      </a:lvl2pPr>
      <a:lvl3pPr marL="0" indent="0" algn="l" defTabSz="946862" rtl="0" eaLnBrk="1" latinLnBrk="0" hangingPunct="1">
        <a:lnSpc>
          <a:spcPct val="100000"/>
        </a:lnSpc>
        <a:spcBef>
          <a:spcPts val="0"/>
        </a:spcBef>
        <a:spcAft>
          <a:spcPts val="564"/>
        </a:spcAft>
        <a:buFont typeface="Arial" panose="020B0604020202020204" pitchFamily="34" charset="0"/>
        <a:buNone/>
        <a:defRPr lang="en-US" sz="900" b="0" kern="1200" dirty="0">
          <a:solidFill>
            <a:schemeClr val="accent3"/>
          </a:solidFill>
          <a:latin typeface="+mn-lt"/>
          <a:ea typeface="+mn-ea"/>
          <a:cs typeface="+mn-cs"/>
        </a:defRPr>
      </a:lvl3pPr>
      <a:lvl4pPr marL="0" indent="0" algn="l" defTabSz="946862" rtl="0" eaLnBrk="1" latinLnBrk="0" hangingPunct="1">
        <a:lnSpc>
          <a:spcPct val="100000"/>
        </a:lnSpc>
        <a:spcBef>
          <a:spcPts val="0"/>
        </a:spcBef>
        <a:spcAft>
          <a:spcPts val="564"/>
        </a:spcAft>
        <a:buFont typeface="Arial" panose="020B0604020202020204" pitchFamily="34" charset="0"/>
        <a:buNone/>
        <a:defRPr lang="en-US" sz="900" b="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69092" indent="-169092" algn="l" defTabSz="946862" rtl="0" eaLnBrk="1" latinLnBrk="0" hangingPunct="1">
        <a:lnSpc>
          <a:spcPct val="100000"/>
        </a:lnSpc>
        <a:spcBef>
          <a:spcPts val="0"/>
        </a:spcBef>
        <a:spcAft>
          <a:spcPts val="564"/>
        </a:spcAft>
        <a:buFont typeface="Arial" panose="020B0604020202020204" pitchFamily="34" charset="0"/>
        <a:buChar char="•"/>
        <a:defRPr sz="9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338184" indent="-169092" algn="l" defTabSz="946862" rtl="0" eaLnBrk="1" latinLnBrk="0" hangingPunct="1">
        <a:lnSpc>
          <a:spcPct val="100000"/>
        </a:lnSpc>
        <a:spcBef>
          <a:spcPts val="0"/>
        </a:spcBef>
        <a:spcAft>
          <a:spcPts val="564"/>
        </a:spcAft>
        <a:buFont typeface="Arial" panose="020B0604020202020204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69092" indent="-169092" algn="l" defTabSz="946862" rtl="0" eaLnBrk="1" latinLnBrk="0" hangingPunct="1">
        <a:lnSpc>
          <a:spcPct val="100000"/>
        </a:lnSpc>
        <a:spcBef>
          <a:spcPts val="0"/>
        </a:spcBef>
        <a:spcAft>
          <a:spcPts val="564"/>
        </a:spcAft>
        <a:buFont typeface="+mj-lt"/>
        <a:buAutoNum type="arabicPeriod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184" indent="-169092" algn="l" defTabSz="946862" rtl="0" eaLnBrk="1" latinLnBrk="0" hangingPunct="1">
        <a:lnSpc>
          <a:spcPct val="100000"/>
        </a:lnSpc>
        <a:spcBef>
          <a:spcPts val="0"/>
        </a:spcBef>
        <a:spcAft>
          <a:spcPts val="564"/>
        </a:spcAft>
        <a:buFont typeface="+mj-lt"/>
        <a:buAutoNum type="alphaLcPeriod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46862" rtl="0" eaLnBrk="1" latinLnBrk="0" hangingPunct="1">
        <a:lnSpc>
          <a:spcPct val="90000"/>
        </a:lnSpc>
        <a:spcBef>
          <a:spcPts val="0"/>
        </a:spcBef>
        <a:spcAft>
          <a:spcPts val="564"/>
        </a:spcAft>
        <a:buFontTx/>
        <a:buNone/>
        <a:defRPr sz="18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6862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1pPr>
      <a:lvl2pPr marL="473431" algn="l" defTabSz="946862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2pPr>
      <a:lvl3pPr marL="946862" algn="l" defTabSz="946862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3pPr>
      <a:lvl4pPr marL="1420293" algn="l" defTabSz="946862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4pPr>
      <a:lvl5pPr marL="1893723" algn="l" defTabSz="946862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5pPr>
      <a:lvl6pPr marL="2367155" algn="l" defTabSz="946862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6pPr>
      <a:lvl7pPr marL="2840585" algn="l" defTabSz="946862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7pPr>
      <a:lvl8pPr marL="3314016" algn="l" defTabSz="946862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8pPr>
      <a:lvl9pPr marL="3787447" algn="l" defTabSz="946862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68" userDrawn="1">
          <p15:clr>
            <a:srgbClr val="F26B43"/>
          </p15:clr>
        </p15:guide>
        <p15:guide id="2" pos="374" userDrawn="1">
          <p15:clr>
            <a:srgbClr val="F26B43"/>
          </p15:clr>
        </p15:guide>
        <p15:guide id="3" pos="5953" userDrawn="1">
          <p15:clr>
            <a:srgbClr val="F26B43"/>
          </p15:clr>
        </p15:guide>
        <p15:guide id="4" orient="horz" pos="4504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pos="3118" userDrawn="1">
          <p15:clr>
            <a:srgbClr val="F26B43"/>
          </p15:clr>
        </p15:guide>
        <p15:guide id="7" pos="320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1E23695-012E-D743-93E9-17454250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1</a:t>
            </a:fld>
            <a:endParaRPr lang="cs-CZ"/>
          </a:p>
        </p:txBody>
      </p:sp>
      <p:pic>
        <p:nvPicPr>
          <p:cNvPr id="6" name="Picture 2" descr="VÃ½sledek obrÃ¡zku pro logo praha">
            <a:extLst>
              <a:ext uri="{FF2B5EF4-FFF2-40B4-BE49-F238E27FC236}">
                <a16:creationId xmlns:a16="http://schemas.microsoft.com/office/drawing/2014/main" xmlns="" id="{8630E079-0035-E744-B0E2-6B15A22A5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13934" y="6165489"/>
            <a:ext cx="936099" cy="91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 descr="Obsah obrázku budova, exteriér, silnice, ulice&#10;&#10;Popis byl vytvořen automaticky">
            <a:extLst>
              <a:ext uri="{FF2B5EF4-FFF2-40B4-BE49-F238E27FC236}">
                <a16:creationId xmlns:a16="http://schemas.microsoft.com/office/drawing/2014/main" xmlns="" id="{724DDCC2-61ED-402D-87EC-D8946DEE7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93517"/>
            <a:ext cx="10044113" cy="6953616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xmlns="" id="{05D41719-3E13-8646-A625-A2BBF3EE0DCF}"/>
              </a:ext>
            </a:extLst>
          </p:cNvPr>
          <p:cNvSpPr txBox="1">
            <a:spLocks/>
          </p:cNvSpPr>
          <p:nvPr/>
        </p:nvSpPr>
        <p:spPr>
          <a:xfrm>
            <a:off x="468751" y="1575161"/>
            <a:ext cx="6169635" cy="2819536"/>
          </a:xfrm>
          <a:prstGeom prst="rect">
            <a:avLst/>
          </a:prstGeom>
        </p:spPr>
        <p:txBody>
          <a:bodyPr vert="horz" lIns="92715" tIns="46357" rIns="92715" bIns="46357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8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48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48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48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48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48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48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Výbor pro IT a Smart City</a:t>
            </a:r>
          </a:p>
          <a:p>
            <a:endParaRPr lang="cs-CZ" sz="48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xmlns="" id="{1EFFCD31-0F96-9E42-8252-44220DBF77D5}"/>
              </a:ext>
            </a:extLst>
          </p:cNvPr>
          <p:cNvSpPr txBox="1">
            <a:spLocks/>
          </p:cNvSpPr>
          <p:nvPr/>
        </p:nvSpPr>
        <p:spPr>
          <a:xfrm>
            <a:off x="468750" y="5001622"/>
            <a:ext cx="3826888" cy="1163867"/>
          </a:xfrm>
          <a:prstGeom prst="rect">
            <a:avLst/>
          </a:prstGeom>
        </p:spPr>
        <p:txBody>
          <a:bodyPr vert="horz" lIns="92715" tIns="46357" rIns="92715" bIns="46357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354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xmlns="" id="{717146D2-7878-7F47-86BF-7773D803755E}"/>
              </a:ext>
            </a:extLst>
          </p:cNvPr>
          <p:cNvSpPr txBox="1">
            <a:spLocks/>
          </p:cNvSpPr>
          <p:nvPr/>
        </p:nvSpPr>
        <p:spPr>
          <a:xfrm>
            <a:off x="468751" y="6483657"/>
            <a:ext cx="6169635" cy="644579"/>
          </a:xfrm>
          <a:prstGeom prst="rect">
            <a:avLst/>
          </a:prstGeom>
        </p:spPr>
        <p:txBody>
          <a:bodyPr vert="horz" lIns="92715" tIns="46357" rIns="92715" bIns="46357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Tento dokument může obsahovat důvěrné informace a je určen výhradně pro potřeby MHMP</a:t>
            </a:r>
          </a:p>
        </p:txBody>
      </p:sp>
    </p:spTree>
    <p:extLst>
      <p:ext uri="{BB962C8B-B14F-4D97-AF65-F5344CB8AC3E}">
        <p14:creationId xmlns:p14="http://schemas.microsoft.com/office/powerpoint/2010/main" val="187543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83564" y="2260132"/>
            <a:ext cx="8994189" cy="288078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Záměr realizovat VZ</a:t>
            </a:r>
            <a:b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b="0" dirty="0">
                <a:solidFill>
                  <a:schemeClr val="tx1"/>
                </a:solidFill>
              </a:rPr>
              <a:t>Zajištění maintenance programového vybavení spisové služby a jejich modulů pro HMP </a:t>
            </a:r>
            <a:br>
              <a:rPr lang="cs-CZ" b="0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45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xmlns="" id="{68BBBA68-DAFF-1540-B9F0-179832DF51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42476" y="1091812"/>
            <a:ext cx="8850048" cy="63094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2AAC38C9-B50D-7149-98BA-EB6E67B54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476" y="193330"/>
            <a:ext cx="8850048" cy="898481"/>
          </a:xfrm>
        </p:spPr>
        <p:txBody>
          <a:bodyPr/>
          <a:lstStyle/>
          <a:p>
            <a:pPr algn="ctr"/>
            <a:r>
              <a:rPr lang="cs-CZ" sz="3200" dirty="0"/>
              <a:t>Zajištění maintenance programového vybavení spisové služby a jejich modulů pro HMP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1B040576-56B3-9147-81AB-51E320EC9175}"/>
              </a:ext>
            </a:extLst>
          </p:cNvPr>
          <p:cNvSpPr txBox="1"/>
          <p:nvPr/>
        </p:nvSpPr>
        <p:spPr>
          <a:xfrm>
            <a:off x="442476" y="2297941"/>
            <a:ext cx="9136238" cy="39395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cs-CZ" sz="2000" dirty="0">
                <a:solidFill>
                  <a:schemeClr val="accent1"/>
                </a:solidFill>
              </a:rPr>
              <a:t>Předmětem této veřejné zakázky je zajištění legislativní </a:t>
            </a:r>
            <a:r>
              <a:rPr lang="cs-CZ" sz="2000" dirty="0" err="1">
                <a:solidFill>
                  <a:schemeClr val="accent1"/>
                </a:solidFill>
              </a:rPr>
              <a:t>maintenance</a:t>
            </a:r>
            <a:r>
              <a:rPr lang="cs-CZ" sz="2000" dirty="0">
                <a:solidFill>
                  <a:schemeClr val="accent1"/>
                </a:solidFill>
              </a:rPr>
              <a:t> konsolidovaného programového vybavení jednotného systému spisové služby e-spis a jejich všech modulů ve verzi multilicence pro všechny městské části, zřizované organizace i magistrát HMP. V rámci </a:t>
            </a:r>
            <a:r>
              <a:rPr lang="cs-CZ" sz="2000" dirty="0" err="1">
                <a:solidFill>
                  <a:schemeClr val="accent1"/>
                </a:solidFill>
              </a:rPr>
              <a:t>maintenance</a:t>
            </a:r>
            <a:r>
              <a:rPr lang="cs-CZ" sz="2000" dirty="0">
                <a:solidFill>
                  <a:schemeClr val="accent1"/>
                </a:solidFill>
              </a:rPr>
              <a:t> budou řešeny všechny legislativní změny, jejich analýza, vývoj a implementace upgrade verzí na jednotlivých organizací, verze i </a:t>
            </a:r>
            <a:r>
              <a:rPr lang="cs-CZ" sz="2000" dirty="0" err="1">
                <a:solidFill>
                  <a:schemeClr val="accent1"/>
                </a:solidFill>
              </a:rPr>
              <a:t>meziverze</a:t>
            </a:r>
            <a:r>
              <a:rPr lang="cs-CZ" sz="2000" dirty="0">
                <a:solidFill>
                  <a:schemeClr val="accent1"/>
                </a:solidFill>
              </a:rPr>
              <a:t> systému, instalace verzí.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/>
                </a:solidFill>
              </a:rPr>
              <a:t>V současné době je programové vybavení spisové služby stabilně implementováno a provozován v rámci MČ Prahy 1, 2, 3, 4, 6, 7, 8, 9, 10, 11, 13, 14, 15, 17, 19, 20 a 21, a dále v rámci MMČ 23–57 a MHMP (modul PKO).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/>
              </a:solidFill>
            </a:endParaRPr>
          </a:p>
          <a:p>
            <a:pPr algn="just"/>
            <a:endParaRPr lang="cs-CZ" b="1" dirty="0">
              <a:solidFill>
                <a:srgbClr val="00B0F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4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xmlns="" id="{68BBBA68-DAFF-1540-B9F0-179832DF51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42476" y="1091812"/>
            <a:ext cx="8850048" cy="63094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2AAC38C9-B50D-7149-98BA-EB6E67B54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476" y="193330"/>
            <a:ext cx="8850048" cy="898481"/>
          </a:xfrm>
        </p:spPr>
        <p:txBody>
          <a:bodyPr/>
          <a:lstStyle/>
          <a:p>
            <a:pPr algn="ctr"/>
            <a:r>
              <a:rPr lang="cs-CZ" sz="3200" dirty="0"/>
              <a:t>Zajištění maintenance programového vybavení spisové služby a jejich modulů pro HMP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1B040576-56B3-9147-81AB-51E320EC9175}"/>
              </a:ext>
            </a:extLst>
          </p:cNvPr>
          <p:cNvSpPr txBox="1"/>
          <p:nvPr/>
        </p:nvSpPr>
        <p:spPr>
          <a:xfrm>
            <a:off x="232699" y="1722754"/>
            <a:ext cx="9578714" cy="57861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47675" algn="just"/>
            <a:endParaRPr lang="cs-CZ" sz="2000" dirty="0">
              <a:solidFill>
                <a:schemeClr val="accent1"/>
              </a:solidFill>
            </a:endParaRPr>
          </a:p>
          <a:p>
            <a:pPr algn="just"/>
            <a:r>
              <a:rPr lang="cs-CZ" sz="2000" dirty="0">
                <a:solidFill>
                  <a:schemeClr val="accent1"/>
                </a:solidFill>
              </a:rPr>
              <a:t>Součástí jsou především následné komponenty: </a:t>
            </a:r>
          </a:p>
          <a:p>
            <a:pPr lvl="1" algn="just"/>
            <a:r>
              <a:rPr lang="cs-CZ" sz="2000" b="1" dirty="0">
                <a:solidFill>
                  <a:schemeClr val="accent1"/>
                </a:solidFill>
              </a:rPr>
              <a:t>e-Spis – komplexní řešení (spisová služba plná verze), </a:t>
            </a:r>
            <a:r>
              <a:rPr lang="cs-CZ" sz="2000" dirty="0">
                <a:solidFill>
                  <a:schemeClr val="accent1"/>
                </a:solidFill>
              </a:rPr>
              <a:t>využívají městské části.</a:t>
            </a:r>
          </a:p>
          <a:p>
            <a:pPr lvl="1" algn="just"/>
            <a:r>
              <a:rPr lang="cs-CZ" sz="2000" b="1" dirty="0">
                <a:solidFill>
                  <a:schemeClr val="accent1"/>
                </a:solidFill>
              </a:rPr>
              <a:t>e-Spis LITE </a:t>
            </a:r>
            <a:r>
              <a:rPr lang="cs-CZ" sz="2000" dirty="0">
                <a:solidFill>
                  <a:schemeClr val="accent1"/>
                </a:solidFill>
              </a:rPr>
              <a:t>– optimalizovaná hostovaná elektronická spisová služba vhodná pro zřizované organizace (školy, školky, zřizované organizace)</a:t>
            </a:r>
          </a:p>
          <a:p>
            <a:pPr lvl="1" algn="just"/>
            <a:r>
              <a:rPr lang="cs-CZ" sz="2000" b="1" dirty="0">
                <a:solidFill>
                  <a:schemeClr val="accent1"/>
                </a:solidFill>
              </a:rPr>
              <a:t>PKO</a:t>
            </a:r>
            <a:r>
              <a:rPr lang="cs-CZ" sz="2000" dirty="0">
                <a:solidFill>
                  <a:schemeClr val="accent1"/>
                </a:solidFill>
              </a:rPr>
              <a:t> – Pražský komunální odpad, využívá MHMP</a:t>
            </a:r>
          </a:p>
          <a:p>
            <a:pPr lvl="1" algn="just"/>
            <a:r>
              <a:rPr lang="cs-CZ" sz="2000" b="1" dirty="0">
                <a:solidFill>
                  <a:schemeClr val="accent1"/>
                </a:solidFill>
              </a:rPr>
              <a:t>ASDP</a:t>
            </a:r>
            <a:r>
              <a:rPr lang="cs-CZ" sz="2000" dirty="0">
                <a:solidFill>
                  <a:schemeClr val="accent1"/>
                </a:solidFill>
              </a:rPr>
              <a:t> – agenda správy dopravních přestupků, využívají městské části</a:t>
            </a:r>
          </a:p>
          <a:p>
            <a:pPr lvl="1" algn="just"/>
            <a:r>
              <a:rPr lang="cs-CZ" sz="2000" b="1" dirty="0">
                <a:solidFill>
                  <a:schemeClr val="accent1"/>
                </a:solidFill>
              </a:rPr>
              <a:t>DESA</a:t>
            </a:r>
            <a:r>
              <a:rPr lang="cs-CZ" sz="2000" dirty="0">
                <a:solidFill>
                  <a:schemeClr val="accent1"/>
                </a:solidFill>
              </a:rPr>
              <a:t>  - důvěryhodná elektronická spisovna a archiv, využívají městské části </a:t>
            </a:r>
          </a:p>
          <a:p>
            <a:pPr lvl="1" algn="just"/>
            <a:endParaRPr lang="cs-CZ" sz="2000" dirty="0">
              <a:solidFill>
                <a:schemeClr val="accent1"/>
              </a:solidFill>
            </a:endParaRPr>
          </a:p>
          <a:p>
            <a:pPr lvl="1" algn="just"/>
            <a:endParaRPr lang="cs-CZ" sz="2000" dirty="0">
              <a:solidFill>
                <a:schemeClr val="accent1"/>
              </a:solidFill>
            </a:endParaRPr>
          </a:p>
          <a:p>
            <a:pPr algn="just"/>
            <a:r>
              <a:rPr lang="cs-CZ" sz="2000" dirty="0">
                <a:solidFill>
                  <a:schemeClr val="accent1"/>
                </a:solidFill>
              </a:rPr>
              <a:t>Vzhledem k tomu, že systém e-spis je klíčovou aplikací pro všechny organizace a je hlavním předpokladem řádného fungování všech dotčených organizací, je nutné zajištění </a:t>
            </a:r>
            <a:r>
              <a:rPr lang="cs-CZ" sz="2000" dirty="0" err="1">
                <a:solidFill>
                  <a:schemeClr val="accent1"/>
                </a:solidFill>
              </a:rPr>
              <a:t>maintenance</a:t>
            </a:r>
            <a:r>
              <a:rPr lang="cs-CZ" sz="2000" dirty="0">
                <a:solidFill>
                  <a:schemeClr val="accent1"/>
                </a:solidFill>
              </a:rPr>
              <a:t> celého systému e-spis v souladu s měnící se legislativou a technologickým prostředím. </a:t>
            </a:r>
          </a:p>
          <a:p>
            <a:pPr marL="88900" algn="just"/>
            <a:endParaRPr lang="cs-CZ" sz="2000" dirty="0">
              <a:solidFill>
                <a:schemeClr val="accent1"/>
              </a:solidFill>
            </a:endParaRPr>
          </a:p>
          <a:p>
            <a:pPr algn="just"/>
            <a:r>
              <a:rPr lang="cs-CZ" sz="2000" i="1" dirty="0">
                <a:solidFill>
                  <a:schemeClr val="accent3"/>
                </a:solidFill>
              </a:rPr>
              <a:t>Předpokládaná hodnota  105 595 200 Kč bez DPH </a:t>
            </a:r>
          </a:p>
          <a:p>
            <a:pPr algn="just"/>
            <a:r>
              <a:rPr lang="cs-CZ" sz="2000" i="1" dirty="0">
                <a:solidFill>
                  <a:schemeClr val="accent3"/>
                </a:solidFill>
              </a:rPr>
              <a:t>Smlouva bude uzavřena na 36 měsíců</a:t>
            </a:r>
          </a:p>
          <a:p>
            <a:pPr marL="88900" algn="just"/>
            <a:endParaRPr lang="cs-CZ" dirty="0">
              <a:solidFill>
                <a:schemeClr val="accent1"/>
              </a:solidFill>
            </a:endParaRPr>
          </a:p>
          <a:p>
            <a:pPr marL="44450" algn="just"/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7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xmlns="" id="{68BBBA68-DAFF-1540-B9F0-179832DF51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42476" y="1091812"/>
            <a:ext cx="8850048" cy="63094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2AAC38C9-B50D-7149-98BA-EB6E67B54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476" y="193330"/>
            <a:ext cx="8850048" cy="898481"/>
          </a:xfrm>
        </p:spPr>
        <p:txBody>
          <a:bodyPr/>
          <a:lstStyle/>
          <a:p>
            <a:pPr algn="ctr"/>
            <a:r>
              <a:rPr lang="cs-CZ" sz="3200" dirty="0"/>
              <a:t>Zajištění maintenance programového vybavení spisové služby a jejich modulů pro HMP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1B040576-56B3-9147-81AB-51E320EC9175}"/>
              </a:ext>
            </a:extLst>
          </p:cNvPr>
          <p:cNvSpPr txBox="1"/>
          <p:nvPr/>
        </p:nvSpPr>
        <p:spPr>
          <a:xfrm>
            <a:off x="442476" y="1722754"/>
            <a:ext cx="9136238" cy="5201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cs-CZ" sz="2000" dirty="0">
                <a:solidFill>
                  <a:schemeClr val="accent1"/>
                </a:solidFill>
              </a:rPr>
              <a:t>Realizace vychází z Celoměstské koncepce rozvoje informačních systémů pro potřeby hl. m. Prahy a městských částí na období do roku 2025, která byla schválena usnesením Rady HMP č. 2037 ze dne 28. 8. 2018 a Zastupitelstva HMP č. 39/2 ze dne 6.9.2018.</a:t>
            </a:r>
          </a:p>
          <a:p>
            <a:pPr algn="just"/>
            <a:endParaRPr lang="cs-CZ" sz="2000" dirty="0">
              <a:solidFill>
                <a:schemeClr val="accent1"/>
              </a:solidFill>
            </a:endParaRPr>
          </a:p>
          <a:p>
            <a:pPr algn="just"/>
            <a:r>
              <a:rPr lang="cs-CZ" sz="2000" dirty="0">
                <a:solidFill>
                  <a:srgbClr val="002060"/>
                </a:solidFill>
              </a:rPr>
              <a:t>V rámci jednání Řídící rady CMK, dne 29. 01. 2021, bylo přijato následující usnesení: </a:t>
            </a:r>
          </a:p>
          <a:p>
            <a:pPr algn="just"/>
            <a:endParaRPr lang="cs-CZ" sz="2000" b="1" dirty="0">
              <a:solidFill>
                <a:srgbClr val="00B0F0"/>
              </a:solidFill>
            </a:endParaRPr>
          </a:p>
          <a:p>
            <a:pPr algn="just"/>
            <a:r>
              <a:rPr lang="cs-CZ" sz="2000" b="1" dirty="0">
                <a:solidFill>
                  <a:srgbClr val="00B0F0"/>
                </a:solidFill>
              </a:rPr>
              <a:t>„Řídící rada CMK doporučuje záměr s názvem Zajištění </a:t>
            </a:r>
            <a:r>
              <a:rPr lang="cs-CZ" sz="2000" b="1" dirty="0" err="1">
                <a:solidFill>
                  <a:srgbClr val="00B0F0"/>
                </a:solidFill>
              </a:rPr>
              <a:t>maintenance</a:t>
            </a:r>
            <a:r>
              <a:rPr lang="cs-CZ" sz="2000" b="1" dirty="0">
                <a:solidFill>
                  <a:srgbClr val="00B0F0"/>
                </a:solidFill>
              </a:rPr>
              <a:t> programového vybavení spisové služby a jejich modulů pro HMP, který je přílohou tohoto usnesení ke schválení.“</a:t>
            </a:r>
          </a:p>
          <a:p>
            <a:pPr algn="just"/>
            <a:endParaRPr lang="cs-CZ" sz="2000" b="1" dirty="0">
              <a:solidFill>
                <a:schemeClr val="accent1"/>
              </a:solidFill>
            </a:endParaRPr>
          </a:p>
          <a:p>
            <a:pPr algn="just"/>
            <a:r>
              <a:rPr lang="cs-CZ" dirty="0">
                <a:solidFill>
                  <a:schemeClr val="accent1"/>
                </a:solidFill>
              </a:rPr>
              <a:t>Záměr byl přeložen také na jednání komise RHMP pro ICT, která dne 15.6.2021 přijala usnesení:</a:t>
            </a:r>
          </a:p>
          <a:p>
            <a:pPr algn="just"/>
            <a:endParaRPr lang="cs-CZ" b="1" dirty="0">
              <a:solidFill>
                <a:schemeClr val="accent1"/>
              </a:solidFill>
            </a:endParaRPr>
          </a:p>
          <a:p>
            <a:pPr algn="just"/>
            <a:r>
              <a:rPr lang="cs-CZ" b="1" dirty="0">
                <a:solidFill>
                  <a:srgbClr val="00B0F0"/>
                </a:solidFill>
              </a:rPr>
              <a:t>„Komise RHMP pro ICT bere na vědomí zápis z jednání řídící rady CMK č.7 ze dne 29.01.2021“</a:t>
            </a:r>
          </a:p>
          <a:p>
            <a:pPr algn="just"/>
            <a:endParaRPr lang="cs-CZ" b="1" dirty="0">
              <a:solidFill>
                <a:schemeClr val="accent1"/>
              </a:solidFill>
            </a:endParaRPr>
          </a:p>
          <a:p>
            <a:pPr algn="ctr"/>
            <a:r>
              <a:rPr lang="cs-CZ" sz="2400" b="1" dirty="0">
                <a:solidFill>
                  <a:schemeClr val="accent1"/>
                </a:solidFill>
              </a:rPr>
              <a:t> Veřejná zakázka byla schválena usnesením Rady HMP </a:t>
            </a:r>
          </a:p>
          <a:p>
            <a:pPr algn="ctr"/>
            <a:r>
              <a:rPr lang="cs-CZ" sz="2400" b="1" dirty="0">
                <a:solidFill>
                  <a:schemeClr val="accent1"/>
                </a:solidFill>
              </a:rPr>
              <a:t>č. 1940 ze dne 30. 8. 2021 </a:t>
            </a:r>
          </a:p>
          <a:p>
            <a:pPr algn="just"/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043516"/>
      </p:ext>
    </p:extLst>
  </p:cSld>
  <p:clrMapOvr>
    <a:masterClrMapping/>
  </p:clrMapOvr>
</p:sld>
</file>

<file path=ppt/theme/theme1.xml><?xml version="1.0" encoding="utf-8"?>
<a:theme xmlns:a="http://schemas.openxmlformats.org/drawingml/2006/main" name="GT US Letter Landscape Template">
  <a:themeElements>
    <a:clrScheme name="GT USE">
      <a:dk1>
        <a:sysClr val="windowText" lastClr="000000"/>
      </a:dk1>
      <a:lt1>
        <a:sysClr val="window" lastClr="FFFFFF"/>
      </a:lt1>
      <a:dk2>
        <a:srgbClr val="747678"/>
      </a:dk2>
      <a:lt2>
        <a:srgbClr val="E7E0D8"/>
      </a:lt2>
      <a:accent1>
        <a:srgbClr val="4F2D7F"/>
      </a:accent1>
      <a:accent2>
        <a:srgbClr val="C8BEAF"/>
      </a:accent2>
      <a:accent3>
        <a:srgbClr val="00A7B5"/>
      </a:accent3>
      <a:accent4>
        <a:srgbClr val="FF7D1E"/>
      </a:accent4>
      <a:accent5>
        <a:srgbClr val="9BD732"/>
      </a:accent5>
      <a:accent6>
        <a:srgbClr val="E92841"/>
      </a:accent6>
      <a:hlink>
        <a:srgbClr val="0000FF"/>
      </a:hlink>
      <a:folHlink>
        <a:srgbClr val="800080"/>
      </a:folHlink>
    </a:clrScheme>
    <a:fontScheme name="GTA GT Walsheim">
      <a:majorFont>
        <a:latin typeface="GT Walsheim Pro Medium"/>
        <a:ea typeface=""/>
        <a:cs typeface=""/>
      </a:majorFont>
      <a:minorFont>
        <a:latin typeface="GT Walsheim Pro Regula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lIns="0" tIns="0" rIns="0" bIns="0" rtlCol="0" anchor="ctr"/>
      <a:lstStyle>
        <a:defPPr algn="ctr">
          <a:defRPr sz="900" dirty="0" smtClean="0">
            <a:ln>
              <a:noFill/>
            </a:ln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sz="9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T2017_Imperial L_template_Excellence BETA" id="{C89BE685-0A4C-4D14-8858-EA646F6B57BA}" vid="{330E7CE4-D887-4B9A-9596-22ED7EDF64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990297760D9541A7AAF2CD282FF311" ma:contentTypeVersion="6" ma:contentTypeDescription="Vytvoří nový dokument" ma:contentTypeScope="" ma:versionID="b9213c6c984f3d43df52106ae79294c6">
  <xsd:schema xmlns:xsd="http://www.w3.org/2001/XMLSchema" xmlns:xs="http://www.w3.org/2001/XMLSchema" xmlns:p="http://schemas.microsoft.com/office/2006/metadata/properties" xmlns:ns2="a411ce4c-2d72-48ac-a825-21490513329b" xmlns:ns3="29bc5515-be1d-44be-bef4-d16dc8929a72" targetNamespace="http://schemas.microsoft.com/office/2006/metadata/properties" ma:root="true" ma:fieldsID="fc6b74606c70114b514861689d28de1c" ns2:_="" ns3:_="">
    <xsd:import namespace="a411ce4c-2d72-48ac-a825-21490513329b"/>
    <xsd:import namespace="29bc5515-be1d-44be-bef4-d16dc8929a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1ce4c-2d72-48ac-a825-2149051332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c5515-be1d-44be-bef4-d16dc8929a7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bc5515-be1d-44be-bef4-d16dc8929a72">
      <UserInfo>
        <DisplayName>Katerina Benesova</DisplayName>
        <AccountId>13</AccountId>
        <AccountType/>
      </UserInfo>
      <UserInfo>
        <DisplayName>Tomas Pavlicek</DisplayName>
        <AccountId>32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06D5733-3508-48FB-A020-FDCE826B56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1ce4c-2d72-48ac-a825-21490513329b"/>
    <ds:schemaRef ds:uri="29bc5515-be1d-44be-bef4-d16dc8929a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D9428C-6021-4FB9-ACD6-EFF3A3E8FA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12B663-ACA0-42E8-8B4B-839E1076CA2F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411ce4c-2d72-48ac-a825-21490513329b"/>
    <ds:schemaRef ds:uri="http://purl.org/dc/elements/1.1/"/>
    <ds:schemaRef ds:uri="29bc5515-be1d-44be-bef4-d16dc8929a7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29928</TotalTime>
  <Words>457</Words>
  <Application>Microsoft Office PowerPoint</Application>
  <PresentationFormat>Vlastní</PresentationFormat>
  <Paragraphs>44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GT Walsheim Pro Medium</vt:lpstr>
      <vt:lpstr>GT Walsheim Pro Regular</vt:lpstr>
      <vt:lpstr>GT US Letter Landscape Template</vt:lpstr>
      <vt:lpstr>Prezentace aplikace PowerPoint</vt:lpstr>
      <vt:lpstr>Záměr realizovat VZ   Zajištění maintenance programového vybavení spisové služby a jejich modulů pro HMP  </vt:lpstr>
      <vt:lpstr>Zajištění maintenance programového vybavení spisové služby a jejich modulů pro HMP </vt:lpstr>
      <vt:lpstr>Zajištění maintenance programového vybavení spisové služby a jejich modulů pro HMP </vt:lpstr>
      <vt:lpstr>Zajištění maintenance programového vybavení spisové služby a jejich modulů pro HMP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Nabídka IT služeb MHMP pro městské části</dc:title>
  <dc:creator>Tomas Pavlicek</dc:creator>
  <cp:lastModifiedBy>Tomanová Renata (MHMP, IAP)</cp:lastModifiedBy>
  <cp:revision>726</cp:revision>
  <cp:lastPrinted>2021-06-15T11:25:31Z</cp:lastPrinted>
  <dcterms:modified xsi:type="dcterms:W3CDTF">2021-09-23T10:52:07Z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0x0101005B990297760D9541A7AAF2CD282FF311</vt:lpwstr>
  </property>
</Properties>
</file>