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5" r:id="rId8"/>
    <p:sldId id="260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FF199C-90DF-C423-A7D8-482498C226C7}" name="Šárka Bauerová" initials="ŠB" userId="S::sarka.bauerova@armadaspasy.cz::7ffff6d7-904a-4dc1-a401-342a7341b4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4CDC6-021A-90FB-5C1F-375878E28638}" v="350" dt="2024-02-13T10:47:17.005"/>
    <p1510:client id="{4D4B6200-B787-43E7-AE0F-C02454895BFF}" v="2712" dt="2024-02-12T20:29:18.756"/>
    <p1510:client id="{535CE66B-6312-410A-85F2-3DDAC89093BF}" v="165" dt="2024-02-13T06:47:20.046"/>
    <p1510:client id="{7B8234FC-167E-08FE-1964-3C5398EFBAB9}" v="11" dt="2024-02-13T10:09:35.817"/>
    <p1510:client id="{E7808B78-3DD5-F151-0BB1-6817D3799A1B}" v="20" dt="2024-02-13T06:54:30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%2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rmadaspasy-my.sharepoint.com/personal/sarka_bauerova_armadaspasy_cz/Documents/Se&#353;it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kontaktů NTP v měsících ZHO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[Sešit5.xlsx]List1!$A$7:$A$9</c:f>
              <c:strCache>
                <c:ptCount val="3"/>
                <c:pt idx="0">
                  <c:v>prosinec - počet uživatelů*ek 559</c:v>
                </c:pt>
                <c:pt idx="1">
                  <c:v>leden - počet uživatelů*ek 521</c:v>
                </c:pt>
                <c:pt idx="2">
                  <c:v>únor (do 10.2.2024) - počet uživatelů*ek - 149</c:v>
                </c:pt>
              </c:strCache>
            </c:strRef>
          </c:cat>
          <c:val>
            <c:numRef>
              <c:f>[Sešit5.xlsx]List1!$B$7:$B$9</c:f>
              <c:numCache>
                <c:formatCode>General</c:formatCode>
                <c:ptCount val="3"/>
                <c:pt idx="0">
                  <c:v>559</c:v>
                </c:pt>
                <c:pt idx="1">
                  <c:v>521</c:v>
                </c:pt>
                <c:pt idx="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1-4E55-A365-35EBFF0E1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77927"/>
        <c:axId val="31389703"/>
      </c:areaChart>
      <c:catAx>
        <c:axId val="313779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89703"/>
        <c:crosses val="autoZero"/>
        <c:auto val="1"/>
        <c:lblAlgn val="ctr"/>
        <c:lblOffset val="100"/>
        <c:noMultiLvlLbl val="0"/>
      </c:catAx>
      <c:valAx>
        <c:axId val="31389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779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Celkový počet uživatelů*ek - v péči Mudr. Pekárkové na Kloubových domech - 12O uživatelů*ek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F4-4140-BB62-D2374A816F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F4-4140-BB62-D2374A816F76}"/>
              </c:ext>
            </c:extLst>
          </c:dPt>
          <c:cat>
            <c:strRef>
              <c:f>[Sešit5.xlsx]List1!$A$21:$A$22</c:f>
              <c:strCache>
                <c:ptCount val="2"/>
                <c:pt idx="0">
                  <c:v>ženy - 22 uživetelek </c:v>
                </c:pt>
                <c:pt idx="1">
                  <c:v>muži - 98 uživatelů </c:v>
                </c:pt>
              </c:strCache>
            </c:strRef>
          </c:cat>
          <c:val>
            <c:numRef>
              <c:f>[Sešit5.xlsx]List1!$B$21:$B$22</c:f>
              <c:numCache>
                <c:formatCode>General</c:formatCode>
                <c:ptCount val="2"/>
                <c:pt idx="0">
                  <c:v>22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F4-4140-BB62-D2374A816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Zastoupení jednotlivých indikací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9C-4A96-837C-C373ABEB5D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9C-4A96-837C-C373ABEB5D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9C-4A96-837C-C373ABEB5D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9C-4A96-837C-C373ABEB5D85}"/>
              </c:ext>
            </c:extLst>
          </c:dPt>
          <c:cat>
            <c:strRef>
              <c:f>[Sešit5.xlsx]List1!$A$29:$A$32</c:f>
              <c:strCache>
                <c:ptCount val="4"/>
                <c:pt idx="0">
                  <c:v>Senilita - 49 uživatelů*ek </c:v>
                </c:pt>
                <c:pt idx="1">
                  <c:v>Doléčení na hospitalizaci - 16 uživatelů*ek </c:v>
                </c:pt>
                <c:pt idx="2">
                  <c:v>Léčba probíhajícího onemocnění - 49 uživatelů*ek</c:v>
                </c:pt>
                <c:pt idx="3">
                  <c:v>Jiné - 6 uživatelů*ek </c:v>
                </c:pt>
              </c:strCache>
            </c:strRef>
          </c:cat>
          <c:val>
            <c:numRef>
              <c:f>[Sešit5.xlsx]List1!$B$29:$B$32</c:f>
              <c:numCache>
                <c:formatCode>General</c:formatCode>
                <c:ptCount val="4"/>
                <c:pt idx="0">
                  <c:v>49</c:v>
                </c:pt>
                <c:pt idx="1">
                  <c:v>6</c:v>
                </c:pt>
                <c:pt idx="2">
                  <c:v>49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9C-4A96-837C-C373ABEB5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Městské části - počet uživatelů*ek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DF-457E-A6C6-A31007399C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DF-457E-A6C6-A31007399C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DF-457E-A6C6-A31007399C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DF-457E-A6C6-A31007399C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0DF-457E-A6C6-A31007399C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0DF-457E-A6C6-A31007399C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0DF-457E-A6C6-A31007399C8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0DF-457E-A6C6-A31007399C8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0DF-457E-A6C6-A31007399C8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0DF-457E-A6C6-A31007399C8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0DF-457E-A6C6-A31007399C8C}"/>
              </c:ext>
            </c:extLst>
          </c:dPt>
          <c:cat>
            <c:strRef>
              <c:f>[Sešit5.xlsx]List1!$A$12:$A$22</c:f>
              <c:strCache>
                <c:ptCount val="11"/>
                <c:pt idx="0">
                  <c:v>Praha 5 - počet uživatelů*ek - 188 </c:v>
                </c:pt>
                <c:pt idx="1">
                  <c:v>Praha 6 - počet uživatelů*ek - 184</c:v>
                </c:pt>
                <c:pt idx="2">
                  <c:v>Praha 7 - počet uživatelů*ek - 231</c:v>
                </c:pt>
                <c:pt idx="3">
                  <c:v>Praha 8 - počet uživatelů*ek - 136</c:v>
                </c:pt>
                <c:pt idx="4">
                  <c:v>Praha 9 - počet uživatelů*ek - 98</c:v>
                </c:pt>
                <c:pt idx="5">
                  <c:v>Praha 13 - počet uživatelů*ek - 75</c:v>
                </c:pt>
                <c:pt idx="6">
                  <c:v>Praha 14 - počet uživatelů*ek  - 149</c:v>
                </c:pt>
                <c:pt idx="7">
                  <c:v>Praha 17 - počet uživatelů*ek  - 85</c:v>
                </c:pt>
                <c:pt idx="8">
                  <c:v>Praha 18  - počet uživatelů*ek - 31</c:v>
                </c:pt>
                <c:pt idx="9">
                  <c:v>Praha 19 - počet uživatelů*ek - 29</c:v>
                </c:pt>
                <c:pt idx="10">
                  <c:v>Praha 20 - počet uživatelů*ek  - 23</c:v>
                </c:pt>
              </c:strCache>
            </c:strRef>
          </c:cat>
          <c:val>
            <c:numRef>
              <c:f>[Sešit5.xlsx]List1!$B$12:$B$22</c:f>
              <c:numCache>
                <c:formatCode>General</c:formatCode>
                <c:ptCount val="11"/>
                <c:pt idx="0">
                  <c:v>188</c:v>
                </c:pt>
                <c:pt idx="1">
                  <c:v>184</c:v>
                </c:pt>
                <c:pt idx="2">
                  <c:v>231</c:v>
                </c:pt>
                <c:pt idx="3">
                  <c:v>136</c:v>
                </c:pt>
                <c:pt idx="4">
                  <c:v>98</c:v>
                </c:pt>
                <c:pt idx="5">
                  <c:v>75</c:v>
                </c:pt>
                <c:pt idx="6">
                  <c:v>149</c:v>
                </c:pt>
                <c:pt idx="7">
                  <c:v>85</c:v>
                </c:pt>
                <c:pt idx="8">
                  <c:v>31</c:v>
                </c:pt>
                <c:pt idx="9">
                  <c:v>29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0DF-457E-A6C6-A31007399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Hygienická stanice - intervence prosinec - celkem 35 uživatelů*ek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B4-419F-B5E0-84A43147FE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B4-419F-B5E0-84A43147FE80}"/>
              </c:ext>
            </c:extLst>
          </c:dPt>
          <c:cat>
            <c:strRef>
              <c:f>'[Sešit 2.xlsx]List1'!$A$11:$A$12</c:f>
              <c:strCache>
                <c:ptCount val="2"/>
                <c:pt idx="0">
                  <c:v>muži - 28 uživatelů </c:v>
                </c:pt>
                <c:pt idx="1">
                  <c:v>ženy - 7 uživatelek </c:v>
                </c:pt>
              </c:strCache>
            </c:strRef>
          </c:cat>
          <c:val>
            <c:numRef>
              <c:f>'[Sešit 2.xlsx]List1'!$B$11:$B$12</c:f>
              <c:numCache>
                <c:formatCode>General</c:formatCode>
                <c:ptCount val="2"/>
                <c:pt idx="0">
                  <c:v>23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4-419F-B5E0-84A43147F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Kam jdou uživatelé*ky po hygienické stanici?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AA-4DFB-B663-4123DA1739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AA-4DFB-B663-4123DA1739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AA-4DFB-B663-4123DA1739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AA-4DFB-B663-4123DA173986}"/>
              </c:ext>
            </c:extLst>
          </c:dPt>
          <c:cat>
            <c:strRef>
              <c:f>'[Sešit 2.xlsx]List1'!$A$15:$A$18</c:f>
              <c:strCache>
                <c:ptCount val="4"/>
                <c:pt idx="0">
                  <c:v>krizové lůžko - 12 uživatelů*ek </c:v>
                </c:pt>
                <c:pt idx="1">
                  <c:v>24_7 ubytování  - 8 uživatelů*ek </c:v>
                </c:pt>
                <c:pt idx="2">
                  <c:v>noclehárna - 13 uživatelů*ek </c:v>
                </c:pt>
                <c:pt idx="3">
                  <c:v>RZS - 2 uživatelé*ky </c:v>
                </c:pt>
              </c:strCache>
            </c:strRef>
          </c:cat>
          <c:val>
            <c:numRef>
              <c:f>'[Sešit 2.xlsx]List1'!$B$15:$B$18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AA-4DFB-B663-4123DA173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Kam jdou uživatelé*ky po hygienické stanici?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B-4CEF-BB64-153A50C46E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0B-4CEF-BB64-153A50C46E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0B-4CEF-BB64-153A50C46E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0B-4CEF-BB64-153A50C46ED8}"/>
              </c:ext>
            </c:extLst>
          </c:dPt>
          <c:cat>
            <c:strRef>
              <c:f>'[Sešit 2.xlsx]List1'!$A$18:$A$21</c:f>
              <c:strCache>
                <c:ptCount val="4"/>
                <c:pt idx="0">
                  <c:v>krizové lůžko - 26 uživatelů*ek </c:v>
                </c:pt>
                <c:pt idx="1">
                  <c:v>ubytovna 24_7 - 20 uživatelů*ek</c:v>
                </c:pt>
                <c:pt idx="2">
                  <c:v>noclehárna - 23 uživateků*ek</c:v>
                </c:pt>
                <c:pt idx="3">
                  <c:v>RZS - 1 uživatel*ka </c:v>
                </c:pt>
              </c:strCache>
            </c:strRef>
          </c:cat>
          <c:val>
            <c:numRef>
              <c:f>'[Sešit 2.xlsx]List1'!$B$18:$B$21</c:f>
              <c:numCache>
                <c:formatCode>General</c:formatCode>
                <c:ptCount val="4"/>
                <c:pt idx="0">
                  <c:v>26</c:v>
                </c:pt>
                <c:pt idx="1">
                  <c:v>20</c:v>
                </c:pt>
                <c:pt idx="2">
                  <c:v>23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0B-4CEF-BB64-153A50C46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uživatelů*ek leden - celkem 6O intervencí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62-4D50-AFAF-F9EE853CF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62-4D50-AFAF-F9EE853CF35D}"/>
              </c:ext>
            </c:extLst>
          </c:dPt>
          <c:cat>
            <c:strRef>
              <c:f>'[Sešit 2.xlsx]List1'!$A$13:$A$14</c:f>
              <c:strCache>
                <c:ptCount val="2"/>
                <c:pt idx="0">
                  <c:v>muži - 53 uživatelů</c:v>
                </c:pt>
                <c:pt idx="1">
                  <c:v>ženy - 7 uživatelek </c:v>
                </c:pt>
              </c:strCache>
            </c:strRef>
          </c:cat>
          <c:val>
            <c:numRef>
              <c:f>'[Sešit 2.xlsx]List1'!$B$13:$B$14</c:f>
              <c:numCache>
                <c:formatCode>General</c:formatCode>
                <c:ptCount val="2"/>
                <c:pt idx="0">
                  <c:v>53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62-4D50-AFAF-F9EE853CF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další služby hygienické stanice - celkem 60 uživatelů*ek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'[Sešit 2.xlsx]List1'!$A$25:$A$27</c:f>
              <c:strCache>
                <c:ptCount val="3"/>
                <c:pt idx="0">
                  <c:v>kompletní nové ošacení - 58 uživatelů*ek </c:v>
                </c:pt>
                <c:pt idx="1">
                  <c:v>drobné občerstvení (konzerva/káva/sušenka) - 54 uživatelů*ek </c:v>
                </c:pt>
                <c:pt idx="2">
                  <c:v>sociální práce ve formě poradenství (cca 30-60 minut) - 27 uživatelů*ek </c:v>
                </c:pt>
              </c:strCache>
            </c:strRef>
          </c:cat>
          <c:val>
            <c:numRef>
              <c:f>'[Sešit 2.xlsx]List1'!$B$25:$B$27</c:f>
              <c:numCache>
                <c:formatCode>General</c:formatCode>
                <c:ptCount val="3"/>
                <c:pt idx="0">
                  <c:v>58</c:v>
                </c:pt>
                <c:pt idx="1">
                  <c:v>54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2-4939-8F02-48CE8D901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1634568"/>
        <c:axId val="1381636616"/>
      </c:barChart>
      <c:catAx>
        <c:axId val="138163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1636616"/>
        <c:crosses val="autoZero"/>
        <c:auto val="1"/>
        <c:lblAlgn val="ctr"/>
        <c:lblOffset val="100"/>
        <c:noMultiLvlLbl val="0"/>
      </c:catAx>
      <c:valAx>
        <c:axId val="138163661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163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Celkový počet uživatelů*ek na 24/7 ubytování od 1.12.2023 - 136 uživatelů*ek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28-4BCA-BDFB-6E63EA2B0A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28-4BCA-BDFB-6E63EA2B0AC3}"/>
              </c:ext>
            </c:extLst>
          </c:dPt>
          <c:cat>
            <c:strRef>
              <c:f>[Sešit5.xlsx]List1!$A$5:$A$6</c:f>
              <c:strCache>
                <c:ptCount val="2"/>
                <c:pt idx="0">
                  <c:v>muži - 112 uživatelů </c:v>
                </c:pt>
                <c:pt idx="1">
                  <c:v>ženy - 24 uživatelek </c:v>
                </c:pt>
              </c:strCache>
            </c:strRef>
          </c:cat>
          <c:val>
            <c:numRef>
              <c:f>[Sešit5.xlsx]List1!$B$5:$B$6</c:f>
              <c:numCache>
                <c:formatCode>General</c:formatCode>
                <c:ptCount val="2"/>
                <c:pt idx="0">
                  <c:v>112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28-4BCA-BDFB-6E63EA2B0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Multidisciplinární práce s uživateli*kami na Kloubových domech od 1.12.2023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[Sešit5.xlsx]List1!$A$10:$A$13</c:f>
              <c:strCache>
                <c:ptCount val="4"/>
                <c:pt idx="0">
                  <c:v>potřebuje pečovatele (poskytuje ADCH) - 36 uživatelů*ek</c:v>
                </c:pt>
                <c:pt idx="1">
                  <c:v>zdravotníci v podobě Domácí péče Jarošová -  62 uživatelů*ek </c:v>
                </c:pt>
                <c:pt idx="2">
                  <c:v>Mudr. Pekárková - 120 uživatelů*ek </c:v>
                </c:pt>
                <c:pt idx="3">
                  <c:v>Sociální práce - 82 uživatelů*ek </c:v>
                </c:pt>
              </c:strCache>
            </c:strRef>
          </c:cat>
          <c:val>
            <c:numRef>
              <c:f>[Sešit5.xlsx]List1!$B$10:$B$13</c:f>
              <c:numCache>
                <c:formatCode>General</c:formatCode>
                <c:ptCount val="4"/>
                <c:pt idx="0">
                  <c:v>36</c:v>
                </c:pt>
                <c:pt idx="1">
                  <c:v>62</c:v>
                </c:pt>
                <c:pt idx="2">
                  <c:v>120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0-4B12-ABA5-AC7CFF6B5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68199"/>
        <c:axId val="31370247"/>
      </c:barChart>
      <c:catAx>
        <c:axId val="31368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70247"/>
        <c:crosses val="autoZero"/>
        <c:auto val="1"/>
        <c:lblAlgn val="ctr"/>
        <c:lblOffset val="100"/>
        <c:noMultiLvlLbl val="0"/>
      </c:catAx>
      <c:valAx>
        <c:axId val="31370247"/>
        <c:scaling>
          <c:orientation val="minMax"/>
          <c:max val="1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368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100BE-D094-49C2-9096-8553BCB7F6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551FDB-EDB9-4243-9954-43274F7FF01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Terénní program </a:t>
          </a:r>
          <a:endParaRPr lang="en-US"/>
        </a:p>
      </dgm:t>
    </dgm:pt>
    <dgm:pt modelId="{39B48B54-8406-4938-8B7C-26AE41CBDFF4}" type="parTrans" cxnId="{66230469-C55A-450A-84DB-5E4069132E29}">
      <dgm:prSet/>
      <dgm:spPr/>
      <dgm:t>
        <a:bodyPr/>
        <a:lstStyle/>
        <a:p>
          <a:endParaRPr lang="en-US"/>
        </a:p>
      </dgm:t>
    </dgm:pt>
    <dgm:pt modelId="{04798085-E602-44E8-9D23-12DF7527609D}" type="sibTrans" cxnId="{66230469-C55A-450A-84DB-5E4069132E29}">
      <dgm:prSet/>
      <dgm:spPr/>
      <dgm:t>
        <a:bodyPr/>
        <a:lstStyle/>
        <a:p>
          <a:endParaRPr lang="en-US"/>
        </a:p>
      </dgm:t>
    </dgm:pt>
    <dgm:pt modelId="{B729C513-9F89-477F-A041-C42C771A9FA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Hygienické centrum </a:t>
          </a:r>
          <a:endParaRPr lang="en-US"/>
        </a:p>
      </dgm:t>
    </dgm:pt>
    <dgm:pt modelId="{2C99F626-634E-414A-9C9C-F42BAE27369C}" type="parTrans" cxnId="{11403490-5A30-40F8-A645-65542BD99476}">
      <dgm:prSet/>
      <dgm:spPr/>
      <dgm:t>
        <a:bodyPr/>
        <a:lstStyle/>
        <a:p>
          <a:endParaRPr lang="en-US"/>
        </a:p>
      </dgm:t>
    </dgm:pt>
    <dgm:pt modelId="{2176A55B-61ED-4380-B7F6-D893BBE5D34A}" type="sibTrans" cxnId="{11403490-5A30-40F8-A645-65542BD99476}">
      <dgm:prSet/>
      <dgm:spPr/>
      <dgm:t>
        <a:bodyPr/>
        <a:lstStyle/>
        <a:p>
          <a:endParaRPr lang="en-US"/>
        </a:p>
      </dgm:t>
    </dgm:pt>
    <dgm:pt modelId="{31B7FFD1-4FFA-4E46-BAA1-A743D4D0B40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Ubytování v režimu 24/7 </a:t>
          </a:r>
          <a:endParaRPr lang="en-US"/>
        </a:p>
      </dgm:t>
    </dgm:pt>
    <dgm:pt modelId="{26B484CF-A390-46E9-A572-F7BF86226D16}" type="parTrans" cxnId="{721ECF9A-F925-49FF-87C6-60A6F1574947}">
      <dgm:prSet/>
      <dgm:spPr/>
      <dgm:t>
        <a:bodyPr/>
        <a:lstStyle/>
        <a:p>
          <a:endParaRPr lang="en-US"/>
        </a:p>
      </dgm:t>
    </dgm:pt>
    <dgm:pt modelId="{9283864D-5E90-49FD-9AB2-702A4F38F116}" type="sibTrans" cxnId="{721ECF9A-F925-49FF-87C6-60A6F1574947}">
      <dgm:prSet/>
      <dgm:spPr/>
      <dgm:t>
        <a:bodyPr/>
        <a:lstStyle/>
        <a:p>
          <a:endParaRPr lang="en-US"/>
        </a:p>
      </dgm:t>
    </dgm:pt>
    <dgm:pt modelId="{74B8BC89-2FAC-40E1-9CFB-550B82FDC8D9}" type="pres">
      <dgm:prSet presAssocID="{719100BE-D094-49C2-9096-8553BCB7F695}" presName="root" presStyleCnt="0">
        <dgm:presLayoutVars>
          <dgm:dir/>
          <dgm:resizeHandles val="exact"/>
        </dgm:presLayoutVars>
      </dgm:prSet>
      <dgm:spPr/>
    </dgm:pt>
    <dgm:pt modelId="{FFB8AE28-4675-452A-BFAE-4041F1D73C2D}" type="pres">
      <dgm:prSet presAssocID="{86551FDB-EDB9-4243-9954-43274F7FF015}" presName="compNode" presStyleCnt="0"/>
      <dgm:spPr/>
    </dgm:pt>
    <dgm:pt modelId="{398A9758-CF10-4AD9-9423-F869B09DC523}" type="pres">
      <dgm:prSet presAssocID="{86551FDB-EDB9-4243-9954-43274F7FF015}" presName="bgRect" presStyleLbl="bgShp" presStyleIdx="0" presStyleCnt="3"/>
      <dgm:spPr/>
    </dgm:pt>
    <dgm:pt modelId="{ACFE2074-187F-453C-B150-B6608975A4FA}" type="pres">
      <dgm:prSet presAssocID="{86551FDB-EDB9-4243-9954-43274F7FF0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úra"/>
        </a:ext>
      </dgm:extLst>
    </dgm:pt>
    <dgm:pt modelId="{A603BB67-4608-4978-9534-4E7D0B9873B8}" type="pres">
      <dgm:prSet presAssocID="{86551FDB-EDB9-4243-9954-43274F7FF015}" presName="spaceRect" presStyleCnt="0"/>
      <dgm:spPr/>
    </dgm:pt>
    <dgm:pt modelId="{6256CF85-8662-4A30-B5F2-499B1BCB18D4}" type="pres">
      <dgm:prSet presAssocID="{86551FDB-EDB9-4243-9954-43274F7FF015}" presName="parTx" presStyleLbl="revTx" presStyleIdx="0" presStyleCnt="3">
        <dgm:presLayoutVars>
          <dgm:chMax val="0"/>
          <dgm:chPref val="0"/>
        </dgm:presLayoutVars>
      </dgm:prSet>
      <dgm:spPr/>
    </dgm:pt>
    <dgm:pt modelId="{0818B037-CC6C-43CB-9576-8ED431E792EB}" type="pres">
      <dgm:prSet presAssocID="{04798085-E602-44E8-9D23-12DF7527609D}" presName="sibTrans" presStyleCnt="0"/>
      <dgm:spPr/>
    </dgm:pt>
    <dgm:pt modelId="{B0AFF535-6143-4643-BFB3-B562DE578A0D}" type="pres">
      <dgm:prSet presAssocID="{B729C513-9F89-477F-A041-C42C771A9FA5}" presName="compNode" presStyleCnt="0"/>
      <dgm:spPr/>
    </dgm:pt>
    <dgm:pt modelId="{930B05A4-C24D-43B2-9930-59A85CD79D14}" type="pres">
      <dgm:prSet presAssocID="{B729C513-9F89-477F-A041-C42C771A9FA5}" presName="bgRect" presStyleLbl="bgShp" presStyleIdx="1" presStyleCnt="3"/>
      <dgm:spPr/>
    </dgm:pt>
    <dgm:pt modelId="{0F614DD4-7797-475F-B08E-099F7A85C5D6}" type="pres">
      <dgm:prSet presAssocID="{B729C513-9F89-477F-A041-C42C771A9F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dova"/>
        </a:ext>
      </dgm:extLst>
    </dgm:pt>
    <dgm:pt modelId="{6D3DB1CB-3184-41F6-8D1B-B31DEFB3AAEA}" type="pres">
      <dgm:prSet presAssocID="{B729C513-9F89-477F-A041-C42C771A9FA5}" presName="spaceRect" presStyleCnt="0"/>
      <dgm:spPr/>
    </dgm:pt>
    <dgm:pt modelId="{377D1303-CB87-46BA-90BF-D1F0A39400AE}" type="pres">
      <dgm:prSet presAssocID="{B729C513-9F89-477F-A041-C42C771A9FA5}" presName="parTx" presStyleLbl="revTx" presStyleIdx="1" presStyleCnt="3">
        <dgm:presLayoutVars>
          <dgm:chMax val="0"/>
          <dgm:chPref val="0"/>
        </dgm:presLayoutVars>
      </dgm:prSet>
      <dgm:spPr/>
    </dgm:pt>
    <dgm:pt modelId="{067F4727-BA46-42ED-8052-BFFC2642176F}" type="pres">
      <dgm:prSet presAssocID="{2176A55B-61ED-4380-B7F6-D893BBE5D34A}" presName="sibTrans" presStyleCnt="0"/>
      <dgm:spPr/>
    </dgm:pt>
    <dgm:pt modelId="{9F1B1C13-3B96-4D64-B622-5388E826026B}" type="pres">
      <dgm:prSet presAssocID="{31B7FFD1-4FFA-4E46-BAA1-A743D4D0B40D}" presName="compNode" presStyleCnt="0"/>
      <dgm:spPr/>
    </dgm:pt>
    <dgm:pt modelId="{7CD8B6EF-CFD7-4E4A-8F28-1D3271184237}" type="pres">
      <dgm:prSet presAssocID="{31B7FFD1-4FFA-4E46-BAA1-A743D4D0B40D}" presName="bgRect" presStyleLbl="bgShp" presStyleIdx="2" presStyleCnt="3"/>
      <dgm:spPr/>
    </dgm:pt>
    <dgm:pt modelId="{07FA2668-3488-4137-A1DF-B01EDE411E19}" type="pres">
      <dgm:prSet presAssocID="{31B7FFD1-4FFA-4E46-BAA1-A743D4D0B4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ánek"/>
        </a:ext>
      </dgm:extLst>
    </dgm:pt>
    <dgm:pt modelId="{F754C4C7-9FEC-4545-A3D2-F36B1AD2319D}" type="pres">
      <dgm:prSet presAssocID="{31B7FFD1-4FFA-4E46-BAA1-A743D4D0B40D}" presName="spaceRect" presStyleCnt="0"/>
      <dgm:spPr/>
    </dgm:pt>
    <dgm:pt modelId="{C244801E-D0C2-4BAA-9A52-734A48940EB2}" type="pres">
      <dgm:prSet presAssocID="{31B7FFD1-4FFA-4E46-BAA1-A743D4D0B40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D2BFC0A-F33D-4174-BB8F-9531F967B435}" type="presOf" srcId="{31B7FFD1-4FFA-4E46-BAA1-A743D4D0B40D}" destId="{C244801E-D0C2-4BAA-9A52-734A48940EB2}" srcOrd="0" destOrd="0" presId="urn:microsoft.com/office/officeart/2018/2/layout/IconVerticalSolidList"/>
    <dgm:cxn modelId="{8347A364-3995-42B2-90A6-711F9A480C20}" type="presOf" srcId="{719100BE-D094-49C2-9096-8553BCB7F695}" destId="{74B8BC89-2FAC-40E1-9CFB-550B82FDC8D9}" srcOrd="0" destOrd="0" presId="urn:microsoft.com/office/officeart/2018/2/layout/IconVerticalSolidList"/>
    <dgm:cxn modelId="{66230469-C55A-450A-84DB-5E4069132E29}" srcId="{719100BE-D094-49C2-9096-8553BCB7F695}" destId="{86551FDB-EDB9-4243-9954-43274F7FF015}" srcOrd="0" destOrd="0" parTransId="{39B48B54-8406-4938-8B7C-26AE41CBDFF4}" sibTransId="{04798085-E602-44E8-9D23-12DF7527609D}"/>
    <dgm:cxn modelId="{F298D358-D975-4087-98CB-598E743A2C90}" type="presOf" srcId="{B729C513-9F89-477F-A041-C42C771A9FA5}" destId="{377D1303-CB87-46BA-90BF-D1F0A39400AE}" srcOrd="0" destOrd="0" presId="urn:microsoft.com/office/officeart/2018/2/layout/IconVerticalSolidList"/>
    <dgm:cxn modelId="{08F99259-8FF6-4270-AF00-706EAC30D702}" type="presOf" srcId="{86551FDB-EDB9-4243-9954-43274F7FF015}" destId="{6256CF85-8662-4A30-B5F2-499B1BCB18D4}" srcOrd="0" destOrd="0" presId="urn:microsoft.com/office/officeart/2018/2/layout/IconVerticalSolidList"/>
    <dgm:cxn modelId="{11403490-5A30-40F8-A645-65542BD99476}" srcId="{719100BE-D094-49C2-9096-8553BCB7F695}" destId="{B729C513-9F89-477F-A041-C42C771A9FA5}" srcOrd="1" destOrd="0" parTransId="{2C99F626-634E-414A-9C9C-F42BAE27369C}" sibTransId="{2176A55B-61ED-4380-B7F6-D893BBE5D34A}"/>
    <dgm:cxn modelId="{721ECF9A-F925-49FF-87C6-60A6F1574947}" srcId="{719100BE-D094-49C2-9096-8553BCB7F695}" destId="{31B7FFD1-4FFA-4E46-BAA1-A743D4D0B40D}" srcOrd="2" destOrd="0" parTransId="{26B484CF-A390-46E9-A572-F7BF86226D16}" sibTransId="{9283864D-5E90-49FD-9AB2-702A4F38F116}"/>
    <dgm:cxn modelId="{393E76A3-0272-4FCF-88B3-23938F2DDC47}" type="presParOf" srcId="{74B8BC89-2FAC-40E1-9CFB-550B82FDC8D9}" destId="{FFB8AE28-4675-452A-BFAE-4041F1D73C2D}" srcOrd="0" destOrd="0" presId="urn:microsoft.com/office/officeart/2018/2/layout/IconVerticalSolidList"/>
    <dgm:cxn modelId="{0C144888-BCAF-4A26-B7DD-C0FE8052A494}" type="presParOf" srcId="{FFB8AE28-4675-452A-BFAE-4041F1D73C2D}" destId="{398A9758-CF10-4AD9-9423-F869B09DC523}" srcOrd="0" destOrd="0" presId="urn:microsoft.com/office/officeart/2018/2/layout/IconVerticalSolidList"/>
    <dgm:cxn modelId="{4A8FB53B-E88B-423A-8CBE-EFFDD945B510}" type="presParOf" srcId="{FFB8AE28-4675-452A-BFAE-4041F1D73C2D}" destId="{ACFE2074-187F-453C-B150-B6608975A4FA}" srcOrd="1" destOrd="0" presId="urn:microsoft.com/office/officeart/2018/2/layout/IconVerticalSolidList"/>
    <dgm:cxn modelId="{09E50843-DD2A-44EB-B513-EFE7AAF821EC}" type="presParOf" srcId="{FFB8AE28-4675-452A-BFAE-4041F1D73C2D}" destId="{A603BB67-4608-4978-9534-4E7D0B9873B8}" srcOrd="2" destOrd="0" presId="urn:microsoft.com/office/officeart/2018/2/layout/IconVerticalSolidList"/>
    <dgm:cxn modelId="{0C1B36D3-02DC-45ED-B56F-7CB767B0F71C}" type="presParOf" srcId="{FFB8AE28-4675-452A-BFAE-4041F1D73C2D}" destId="{6256CF85-8662-4A30-B5F2-499B1BCB18D4}" srcOrd="3" destOrd="0" presId="urn:microsoft.com/office/officeart/2018/2/layout/IconVerticalSolidList"/>
    <dgm:cxn modelId="{BA12E374-36C3-4E8B-9C55-01258DB01319}" type="presParOf" srcId="{74B8BC89-2FAC-40E1-9CFB-550B82FDC8D9}" destId="{0818B037-CC6C-43CB-9576-8ED431E792EB}" srcOrd="1" destOrd="0" presId="urn:microsoft.com/office/officeart/2018/2/layout/IconVerticalSolidList"/>
    <dgm:cxn modelId="{1D72B167-0A0A-4D79-8CA1-1C2C52CABC94}" type="presParOf" srcId="{74B8BC89-2FAC-40E1-9CFB-550B82FDC8D9}" destId="{B0AFF535-6143-4643-BFB3-B562DE578A0D}" srcOrd="2" destOrd="0" presId="urn:microsoft.com/office/officeart/2018/2/layout/IconVerticalSolidList"/>
    <dgm:cxn modelId="{DC7EE22B-7E95-4F14-8441-05647C0D5018}" type="presParOf" srcId="{B0AFF535-6143-4643-BFB3-B562DE578A0D}" destId="{930B05A4-C24D-43B2-9930-59A85CD79D14}" srcOrd="0" destOrd="0" presId="urn:microsoft.com/office/officeart/2018/2/layout/IconVerticalSolidList"/>
    <dgm:cxn modelId="{CD3DBCD1-B52A-402F-B4AC-15764EE53872}" type="presParOf" srcId="{B0AFF535-6143-4643-BFB3-B562DE578A0D}" destId="{0F614DD4-7797-475F-B08E-099F7A85C5D6}" srcOrd="1" destOrd="0" presId="urn:microsoft.com/office/officeart/2018/2/layout/IconVerticalSolidList"/>
    <dgm:cxn modelId="{B34CAD09-AFE9-412A-AEB8-30C2ED5E3168}" type="presParOf" srcId="{B0AFF535-6143-4643-BFB3-B562DE578A0D}" destId="{6D3DB1CB-3184-41F6-8D1B-B31DEFB3AAEA}" srcOrd="2" destOrd="0" presId="urn:microsoft.com/office/officeart/2018/2/layout/IconVerticalSolidList"/>
    <dgm:cxn modelId="{C20BE130-DED2-4E64-B4AE-D542C25EF3A6}" type="presParOf" srcId="{B0AFF535-6143-4643-BFB3-B562DE578A0D}" destId="{377D1303-CB87-46BA-90BF-D1F0A39400AE}" srcOrd="3" destOrd="0" presId="urn:microsoft.com/office/officeart/2018/2/layout/IconVerticalSolidList"/>
    <dgm:cxn modelId="{C564DEF5-E486-423F-9BBB-79474E08D49B}" type="presParOf" srcId="{74B8BC89-2FAC-40E1-9CFB-550B82FDC8D9}" destId="{067F4727-BA46-42ED-8052-BFFC2642176F}" srcOrd="3" destOrd="0" presId="urn:microsoft.com/office/officeart/2018/2/layout/IconVerticalSolidList"/>
    <dgm:cxn modelId="{714BA188-B429-46E0-BCB7-B0692FFD8AEA}" type="presParOf" srcId="{74B8BC89-2FAC-40E1-9CFB-550B82FDC8D9}" destId="{9F1B1C13-3B96-4D64-B622-5388E826026B}" srcOrd="4" destOrd="0" presId="urn:microsoft.com/office/officeart/2018/2/layout/IconVerticalSolidList"/>
    <dgm:cxn modelId="{5AA0CEE4-AF34-4ECA-BBC9-0D7AB34013EF}" type="presParOf" srcId="{9F1B1C13-3B96-4D64-B622-5388E826026B}" destId="{7CD8B6EF-CFD7-4E4A-8F28-1D3271184237}" srcOrd="0" destOrd="0" presId="urn:microsoft.com/office/officeart/2018/2/layout/IconVerticalSolidList"/>
    <dgm:cxn modelId="{34E43A51-4FAD-4F11-9819-1BCC46758430}" type="presParOf" srcId="{9F1B1C13-3B96-4D64-B622-5388E826026B}" destId="{07FA2668-3488-4137-A1DF-B01EDE411E19}" srcOrd="1" destOrd="0" presId="urn:microsoft.com/office/officeart/2018/2/layout/IconVerticalSolidList"/>
    <dgm:cxn modelId="{63F708EB-E0D9-4870-8EA8-E63974262C0C}" type="presParOf" srcId="{9F1B1C13-3B96-4D64-B622-5388E826026B}" destId="{F754C4C7-9FEC-4545-A3D2-F36B1AD2319D}" srcOrd="2" destOrd="0" presId="urn:microsoft.com/office/officeart/2018/2/layout/IconVerticalSolidList"/>
    <dgm:cxn modelId="{BA36048D-7ECC-42D7-B2F7-E297A73F9233}" type="presParOf" srcId="{9F1B1C13-3B96-4D64-B622-5388E826026B}" destId="{C244801E-D0C2-4BAA-9A52-734A48940E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A9758-CF10-4AD9-9423-F869B09DC523}">
      <dsp:nvSpPr>
        <dsp:cNvPr id="0" name=""/>
        <dsp:cNvSpPr/>
      </dsp:nvSpPr>
      <dsp:spPr>
        <a:xfrm>
          <a:off x="0" y="441"/>
          <a:ext cx="4646905" cy="10320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E2074-187F-453C-B150-B6608975A4FA}">
      <dsp:nvSpPr>
        <dsp:cNvPr id="0" name=""/>
        <dsp:cNvSpPr/>
      </dsp:nvSpPr>
      <dsp:spPr>
        <a:xfrm>
          <a:off x="312203" y="232658"/>
          <a:ext cx="567641" cy="5676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6CF85-8662-4A30-B5F2-499B1BCB18D4}">
      <dsp:nvSpPr>
        <dsp:cNvPr id="0" name=""/>
        <dsp:cNvSpPr/>
      </dsp:nvSpPr>
      <dsp:spPr>
        <a:xfrm>
          <a:off x="1192048" y="441"/>
          <a:ext cx="3454856" cy="103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8" tIns="109228" rIns="109228" bIns="1092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Terénní program </a:t>
          </a:r>
          <a:endParaRPr lang="en-US" sz="2500" kern="1200"/>
        </a:p>
      </dsp:txBody>
      <dsp:txXfrm>
        <a:off x="1192048" y="441"/>
        <a:ext cx="3454856" cy="1032076"/>
      </dsp:txXfrm>
    </dsp:sp>
    <dsp:sp modelId="{930B05A4-C24D-43B2-9930-59A85CD79D14}">
      <dsp:nvSpPr>
        <dsp:cNvPr id="0" name=""/>
        <dsp:cNvSpPr/>
      </dsp:nvSpPr>
      <dsp:spPr>
        <a:xfrm>
          <a:off x="0" y="1290536"/>
          <a:ext cx="4646905" cy="10320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14DD4-7797-475F-B08E-099F7A85C5D6}">
      <dsp:nvSpPr>
        <dsp:cNvPr id="0" name=""/>
        <dsp:cNvSpPr/>
      </dsp:nvSpPr>
      <dsp:spPr>
        <a:xfrm>
          <a:off x="312203" y="1522753"/>
          <a:ext cx="567641" cy="5676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D1303-CB87-46BA-90BF-D1F0A39400AE}">
      <dsp:nvSpPr>
        <dsp:cNvPr id="0" name=""/>
        <dsp:cNvSpPr/>
      </dsp:nvSpPr>
      <dsp:spPr>
        <a:xfrm>
          <a:off x="1192048" y="1290536"/>
          <a:ext cx="3454856" cy="103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8" tIns="109228" rIns="109228" bIns="1092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Hygienické centrum </a:t>
          </a:r>
          <a:endParaRPr lang="en-US" sz="2500" kern="1200"/>
        </a:p>
      </dsp:txBody>
      <dsp:txXfrm>
        <a:off x="1192048" y="1290536"/>
        <a:ext cx="3454856" cy="1032076"/>
      </dsp:txXfrm>
    </dsp:sp>
    <dsp:sp modelId="{7CD8B6EF-CFD7-4E4A-8F28-1D3271184237}">
      <dsp:nvSpPr>
        <dsp:cNvPr id="0" name=""/>
        <dsp:cNvSpPr/>
      </dsp:nvSpPr>
      <dsp:spPr>
        <a:xfrm>
          <a:off x="0" y="2580631"/>
          <a:ext cx="4646905" cy="103207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A2668-3488-4137-A1DF-B01EDE411E19}">
      <dsp:nvSpPr>
        <dsp:cNvPr id="0" name=""/>
        <dsp:cNvSpPr/>
      </dsp:nvSpPr>
      <dsp:spPr>
        <a:xfrm>
          <a:off x="312203" y="2812848"/>
          <a:ext cx="567641" cy="5676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4801E-D0C2-4BAA-9A52-734A48940EB2}">
      <dsp:nvSpPr>
        <dsp:cNvPr id="0" name=""/>
        <dsp:cNvSpPr/>
      </dsp:nvSpPr>
      <dsp:spPr>
        <a:xfrm>
          <a:off x="1192048" y="2580631"/>
          <a:ext cx="3454856" cy="103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8" tIns="109228" rIns="109228" bIns="1092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Ubytování v režimu 24/7 </a:t>
          </a:r>
          <a:endParaRPr lang="en-US" sz="2500" kern="1200"/>
        </a:p>
      </dsp:txBody>
      <dsp:txXfrm>
        <a:off x="1192048" y="2580631"/>
        <a:ext cx="3454856" cy="1032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7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1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4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9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0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2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raha.eu/jnp/cz/o_meste/primator_a_volene_organy/zastupitelstvo/vybory_zastupitelstva/index.html?committeeId=3731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Slide Background">
            <a:extLst>
              <a:ext uri="{FF2B5EF4-FFF2-40B4-BE49-F238E27FC236}">
                <a16:creationId xmlns:a16="http://schemas.microsoft.com/office/drawing/2014/main" id="{B03FEE6B-59C6-4F94-AC2D-FA73D296B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6FEA2A0-6487-486E-B336-D39C827C0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4657278"/>
          </a:xfrm>
          <a:prstGeom prst="rect">
            <a:avLst/>
          </a:prstGeom>
          <a:ln>
            <a:noFill/>
          </a:ln>
          <a:effectLst>
            <a:outerShdw blurRad="368300" dist="330200" dir="714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8952" y="777240"/>
            <a:ext cx="11096498" cy="3274172"/>
          </a:xfrm>
        </p:spPr>
        <p:txBody>
          <a:bodyPr anchor="t">
            <a:normAutofit/>
          </a:bodyPr>
          <a:lstStyle/>
          <a:p>
            <a:r>
              <a:rPr lang="cs-CZ" sz="5000" dirty="0">
                <a:ln w="22225">
                  <a:solidFill>
                    <a:schemeClr val="tx1"/>
                  </a:solidFill>
                  <a:miter lim="800000"/>
                </a:ln>
                <a:latin typeface="Tahoma"/>
                <a:ea typeface="Tahoma"/>
                <a:cs typeface="Tahoma"/>
              </a:rPr>
              <a:t>Zimní humanitární opatření 23/24</a:t>
            </a:r>
            <a:br>
              <a:rPr lang="cs-CZ" sz="5000" dirty="0">
                <a:ln w="22225">
                  <a:solidFill>
                    <a:schemeClr val="tx1"/>
                  </a:solidFill>
                  <a:miter lim="800000"/>
                </a:ln>
                <a:latin typeface="Tahoma"/>
                <a:ea typeface="Tahoma"/>
                <a:cs typeface="Tahoma"/>
              </a:rPr>
            </a:br>
            <a:br>
              <a:rPr lang="cs-CZ" dirty="0">
                <a:ln w="22225">
                  <a:solidFill>
                    <a:schemeClr val="tx1"/>
                  </a:solidFill>
                  <a:miter lim="800000"/>
                </a:ln>
                <a:latin typeface="Tahoma"/>
                <a:ea typeface="Tahoma"/>
                <a:cs typeface="Tahoma"/>
              </a:rPr>
            </a:br>
            <a:r>
              <a:rPr lang="cs-CZ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Výboru pro rodinnou politiku a sociální oblast ZHMP</a:t>
            </a:r>
            <a:r>
              <a:rPr lang="cs-CZ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13. 2. 2024</a:t>
            </a:r>
            <a:endParaRPr lang="cs-CZ" sz="4800" dirty="0">
              <a:ln w="22225">
                <a:solidFill>
                  <a:schemeClr val="tx1"/>
                </a:solidFill>
                <a:miter lim="800000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78257" y="7343206"/>
            <a:ext cx="6188941" cy="133996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cs-CZ"/>
          </a:p>
        </p:txBody>
      </p:sp>
      <p:pic>
        <p:nvPicPr>
          <p:cNvPr id="10" name="Obrázek 9" descr="Praha - Armáda spásy">
            <a:extLst>
              <a:ext uri="{FF2B5EF4-FFF2-40B4-BE49-F238E27FC236}">
                <a16:creationId xmlns:a16="http://schemas.microsoft.com/office/drawing/2014/main" id="{E3E06848-F095-E910-EB6F-E0AE94D9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689" y="5211938"/>
            <a:ext cx="1103253" cy="1270612"/>
          </a:xfrm>
          <a:prstGeom prst="rect">
            <a:avLst/>
          </a:prstGeom>
        </p:spPr>
      </p:pic>
      <p:pic>
        <p:nvPicPr>
          <p:cNvPr id="5" name="Obrázek 4" descr="Soubor:Logo MHMP.jpg – Wikipedie">
            <a:extLst>
              <a:ext uri="{FF2B5EF4-FFF2-40B4-BE49-F238E27FC236}">
                <a16:creationId xmlns:a16="http://schemas.microsoft.com/office/drawing/2014/main" id="{2EBE1B38-0148-B9A2-A5A5-DC39ACC825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9" r="3" b="5004"/>
          <a:stretch/>
        </p:blipFill>
        <p:spPr>
          <a:xfrm>
            <a:off x="757960" y="5214105"/>
            <a:ext cx="1375059" cy="1277015"/>
          </a:xfrm>
          <a:prstGeom prst="rect">
            <a:avLst/>
          </a:prstGeom>
        </p:spPr>
      </p:pic>
      <p:pic>
        <p:nvPicPr>
          <p:cNvPr id="9" name="Obrázek 8" descr="Centrum sociálních služeb Praha">
            <a:extLst>
              <a:ext uri="{FF2B5EF4-FFF2-40B4-BE49-F238E27FC236}">
                <a16:creationId xmlns:a16="http://schemas.microsoft.com/office/drawing/2014/main" id="{FF8233C7-AAF9-5156-1C20-BACE083295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622" r="-1" b="29948"/>
          <a:stretch/>
        </p:blipFill>
        <p:spPr>
          <a:xfrm>
            <a:off x="4471356" y="5066874"/>
            <a:ext cx="3249092" cy="1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64EA5-0096-C558-EEFD-39129190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3"/>
            <a:ext cx="10515600" cy="1325563"/>
          </a:xfrm>
        </p:spPr>
        <p:txBody>
          <a:bodyPr/>
          <a:lstStyle/>
          <a:p>
            <a:pPr algn="ctr"/>
            <a:r>
              <a:rPr lang="cs-CZ">
                <a:latin typeface="Tahoma"/>
                <a:ea typeface="Tahoma"/>
                <a:cs typeface="Tahoma"/>
              </a:rPr>
              <a:t>Zdravotní statistiky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EDD91-7879-C289-522F-A27AB4AC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46" y="117622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1400" dirty="0">
              <a:latin typeface="Tahoma"/>
              <a:ea typeface="Tahoma"/>
              <a:cs typeface="Tahoma"/>
            </a:endParaRPr>
          </a:p>
          <a:p>
            <a:pPr algn="just"/>
            <a:r>
              <a:rPr lang="cs-CZ" sz="1600" dirty="0">
                <a:latin typeface="Tahoma"/>
                <a:ea typeface="Tahoma"/>
                <a:cs typeface="Tahoma"/>
              </a:rPr>
              <a:t>Průměrný věk uživatelů*</a:t>
            </a:r>
            <a:r>
              <a:rPr lang="cs-CZ" sz="1600" err="1">
                <a:latin typeface="Tahoma"/>
                <a:ea typeface="Tahoma"/>
                <a:cs typeface="Tahoma"/>
              </a:rPr>
              <a:t>ek</a:t>
            </a:r>
            <a:r>
              <a:rPr lang="cs-CZ" sz="1600" dirty="0">
                <a:latin typeface="Tahoma"/>
                <a:ea typeface="Tahoma"/>
                <a:cs typeface="Tahoma"/>
              </a:rPr>
              <a:t> – 57 let </a:t>
            </a:r>
          </a:p>
          <a:p>
            <a:pPr algn="just"/>
            <a:r>
              <a:rPr lang="cs-CZ" sz="1600" dirty="0">
                <a:latin typeface="Tahoma"/>
                <a:ea typeface="Tahoma"/>
                <a:cs typeface="Times New Roman"/>
              </a:rPr>
              <a:t>U senilních klientů je zároveň často přítomná i minimálně jedna další komorbidita, indikace se mohou i někdy překrývat. V případě léčby probíhajícího onemocnění jsou nejčastější zápaly plic nebo omrzliny dolních končetin.</a:t>
            </a:r>
            <a:endParaRPr lang="cs-CZ" sz="1600" dirty="0">
              <a:latin typeface="Tahoma"/>
              <a:ea typeface="Tahoma"/>
              <a:cs typeface="Tahoma"/>
            </a:endParaRPr>
          </a:p>
          <a:p>
            <a:endParaRPr lang="cs-CZ"/>
          </a:p>
          <a:p>
            <a:endParaRPr lang="cs-CZ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9B96847-FF9E-A5CC-454D-C559A70AF10C}"/>
              </a:ext>
              <a:ext uri="{147F2762-F138-4A5C-976F-8EAC2B608ADB}">
                <a16:predDERef xmlns:a16="http://schemas.microsoft.com/office/drawing/2014/main" pred="{43960D8D-FF86-5B18-A393-FAB94B1C3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891903"/>
              </p:ext>
            </p:extLst>
          </p:nvPr>
        </p:nvGraphicFramePr>
        <p:xfrm>
          <a:off x="361705" y="2348665"/>
          <a:ext cx="6005763" cy="434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587339B-1FD7-EEFC-927A-71E01344E7AA}"/>
              </a:ext>
              <a:ext uri="{147F2762-F138-4A5C-976F-8EAC2B608ADB}">
                <a16:predDERef xmlns:a16="http://schemas.microsoft.com/office/drawing/2014/main" pred="{39B96847-FF9E-A5CC-454D-C559A70AF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938270"/>
              </p:ext>
            </p:extLst>
          </p:nvPr>
        </p:nvGraphicFramePr>
        <p:xfrm>
          <a:off x="6022718" y="2549191"/>
          <a:ext cx="5534526" cy="4146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883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743350-02B5-1514-A11F-47160DB8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Závěrem</a:t>
            </a:r>
            <a:r>
              <a:rPr lang="en-US" sz="40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  ZHO 2023/2024</a:t>
            </a:r>
            <a:r>
              <a:rPr lang="en-US" sz="4000" dirty="0">
                <a:solidFill>
                  <a:srgbClr val="FFFFFF"/>
                </a:solidFill>
              </a:rPr>
              <a:t> 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E64F6-7007-42A4-7038-4B9E6893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639" y="341571"/>
            <a:ext cx="3571445" cy="578486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 err="1">
                <a:latin typeface="Tahoma"/>
                <a:ea typeface="Tahoma"/>
                <a:cs typeface="Tahoma"/>
              </a:rPr>
              <a:t>Kladně</a:t>
            </a:r>
            <a:r>
              <a:rPr lang="en-US" sz="2000" b="1" dirty="0">
                <a:latin typeface="Tahoma"/>
                <a:ea typeface="Tahoma"/>
                <a:cs typeface="Tahoma"/>
              </a:rPr>
              <a:t> </a:t>
            </a:r>
            <a:r>
              <a:rPr lang="en-US" sz="2000" b="1" dirty="0" err="1">
                <a:latin typeface="Tahoma"/>
                <a:ea typeface="Tahoma"/>
                <a:cs typeface="Tahoma"/>
              </a:rPr>
              <a:t>hodnotíme</a:t>
            </a:r>
            <a:r>
              <a:rPr lang="en-US" sz="2000" b="1" dirty="0">
                <a:latin typeface="Tahoma"/>
                <a:ea typeface="Tahoma"/>
                <a:cs typeface="Tahoma"/>
              </a:rPr>
              <a:t>: </a:t>
            </a:r>
            <a:endParaRPr lang="en-US" sz="2000" dirty="0">
              <a:latin typeface="Tahoma"/>
              <a:ea typeface="Tahoma"/>
              <a:cs typeface="Tahoma"/>
            </a:endParaRPr>
          </a:p>
          <a:p>
            <a:r>
              <a:rPr lang="en-US" sz="1900" err="1">
                <a:latin typeface="Tahoma"/>
                <a:ea typeface="Tahoma"/>
                <a:cs typeface="Tahoma"/>
              </a:rPr>
              <a:t>Dostatečné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err="1">
                <a:latin typeface="Tahoma"/>
                <a:ea typeface="Tahoma"/>
                <a:cs typeface="Tahoma"/>
              </a:rPr>
              <a:t>kapacity</a:t>
            </a:r>
            <a:r>
              <a:rPr lang="en-US" sz="1900" dirty="0">
                <a:latin typeface="Tahoma"/>
                <a:ea typeface="Tahoma"/>
                <a:cs typeface="Tahoma"/>
              </a:rPr>
              <a:t> v </a:t>
            </a:r>
            <a:r>
              <a:rPr lang="en-US" sz="1900" err="1">
                <a:latin typeface="Tahoma"/>
                <a:ea typeface="Tahoma"/>
                <a:cs typeface="Tahoma"/>
              </a:rPr>
              <a:t>rámci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err="1">
                <a:latin typeface="Tahoma"/>
                <a:ea typeface="Tahoma"/>
                <a:cs typeface="Tahoma"/>
              </a:rPr>
              <a:t>nocleháren</a:t>
            </a:r>
            <a:endParaRPr lang="en-US" sz="1900" dirty="0">
              <a:latin typeface="Tahoma"/>
              <a:ea typeface="Tahoma"/>
              <a:cs typeface="Tahoma"/>
            </a:endParaRPr>
          </a:p>
          <a:p>
            <a:endParaRPr lang="en-US" sz="1900" dirty="0">
              <a:latin typeface="Tahoma"/>
              <a:ea typeface="Tahoma"/>
              <a:cs typeface="Tahoma"/>
            </a:endParaRPr>
          </a:p>
          <a:p>
            <a:r>
              <a:rPr lang="en-US" sz="2100" err="1">
                <a:latin typeface="Tahoma"/>
                <a:ea typeface="Tahoma"/>
                <a:cs typeface="Tahoma"/>
              </a:rPr>
              <a:t>Zajištění</a:t>
            </a:r>
            <a:r>
              <a:rPr lang="en-US" sz="2100" dirty="0">
                <a:latin typeface="Tahoma"/>
                <a:ea typeface="Tahoma"/>
                <a:cs typeface="Tahoma"/>
              </a:rPr>
              <a:t> </a:t>
            </a:r>
            <a:r>
              <a:rPr lang="en-US" sz="2100" err="1">
                <a:latin typeface="Tahoma"/>
                <a:ea typeface="Tahoma"/>
                <a:cs typeface="Tahoma"/>
              </a:rPr>
              <a:t>distribučního</a:t>
            </a:r>
            <a:r>
              <a:rPr lang="en-US" sz="2100" dirty="0">
                <a:latin typeface="Tahoma"/>
                <a:ea typeface="Tahoma"/>
                <a:cs typeface="Tahoma"/>
              </a:rPr>
              <a:t> </a:t>
            </a:r>
            <a:r>
              <a:rPr lang="en-US" sz="2100" err="1">
                <a:latin typeface="Tahoma"/>
                <a:ea typeface="Tahoma"/>
                <a:cs typeface="Tahoma"/>
              </a:rPr>
              <a:t>materiálu</a:t>
            </a:r>
            <a:r>
              <a:rPr lang="en-US" sz="2100" dirty="0">
                <a:latin typeface="Tahoma"/>
                <a:ea typeface="Tahoma"/>
                <a:cs typeface="Tahoma"/>
              </a:rPr>
              <a:t> </a:t>
            </a:r>
          </a:p>
          <a:p>
            <a:pPr marL="0" indent="0">
              <a:buNone/>
            </a:pPr>
            <a:endParaRPr lang="en-US" sz="1900" dirty="0">
              <a:latin typeface="Tahoma"/>
              <a:ea typeface="Tahoma"/>
              <a:cs typeface="Tahoma"/>
            </a:endParaRPr>
          </a:p>
          <a:p>
            <a:r>
              <a:rPr lang="en-US" sz="1900" err="1">
                <a:latin typeface="Tahoma"/>
                <a:ea typeface="Tahoma"/>
                <a:cs typeface="Tahoma"/>
              </a:rPr>
              <a:t>Dvě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err="1">
                <a:latin typeface="Tahoma"/>
                <a:ea typeface="Tahoma"/>
                <a:cs typeface="Tahoma"/>
              </a:rPr>
              <a:t>hygienické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err="1">
                <a:latin typeface="Tahoma"/>
                <a:ea typeface="Tahoma"/>
                <a:cs typeface="Tahoma"/>
              </a:rPr>
              <a:t>stanice</a:t>
            </a:r>
            <a:r>
              <a:rPr lang="en-US" sz="1900" dirty="0">
                <a:latin typeface="Tahoma"/>
                <a:ea typeface="Tahoma"/>
                <a:cs typeface="Tahoma"/>
              </a:rPr>
              <a:t> a </a:t>
            </a:r>
            <a:r>
              <a:rPr lang="en-US" sz="1900" err="1">
                <a:latin typeface="Tahoma"/>
                <a:ea typeface="Tahoma"/>
                <a:cs typeface="Tahoma"/>
              </a:rPr>
              <a:t>dvě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err="1">
                <a:latin typeface="Tahoma"/>
                <a:ea typeface="Tahoma"/>
                <a:cs typeface="Tahoma"/>
              </a:rPr>
              <a:t>služby</a:t>
            </a:r>
            <a:r>
              <a:rPr lang="en-US" sz="1900" dirty="0">
                <a:latin typeface="Tahoma"/>
                <a:ea typeface="Tahoma"/>
                <a:cs typeface="Tahoma"/>
              </a:rPr>
              <a:t> 24/7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1900" dirty="0" err="1">
                <a:latin typeface="Tahoma"/>
                <a:ea typeface="Tahoma"/>
                <a:cs typeface="Tahoma"/>
              </a:rPr>
              <a:t>Spolupráci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dirty="0" err="1">
                <a:latin typeface="Tahoma"/>
                <a:ea typeface="Tahoma"/>
                <a:cs typeface="Tahoma"/>
              </a:rPr>
              <a:t>mezi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dirty="0" err="1">
                <a:latin typeface="Tahoma"/>
                <a:ea typeface="Tahoma"/>
                <a:cs typeface="Tahoma"/>
              </a:rPr>
              <a:t>jednotlivými</a:t>
            </a:r>
            <a:r>
              <a:rPr lang="en-US" sz="1900" dirty="0">
                <a:latin typeface="Tahoma"/>
                <a:ea typeface="Tahoma"/>
                <a:cs typeface="Tahoma"/>
              </a:rPr>
              <a:t> NNO a CSSP (</a:t>
            </a:r>
            <a:r>
              <a:rPr lang="en-US" sz="1900" dirty="0" err="1">
                <a:latin typeface="Tahoma"/>
                <a:ea typeface="Tahoma"/>
                <a:cs typeface="Tahoma"/>
              </a:rPr>
              <a:t>rychlé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dirty="0" err="1">
                <a:latin typeface="Tahoma"/>
                <a:ea typeface="Tahoma"/>
                <a:cs typeface="Tahoma"/>
              </a:rPr>
              <a:t>reakce</a:t>
            </a:r>
            <a:r>
              <a:rPr lang="en-US" sz="1900" dirty="0">
                <a:latin typeface="Tahoma"/>
                <a:ea typeface="Tahoma"/>
                <a:cs typeface="Tahoma"/>
              </a:rPr>
              <a:t> </a:t>
            </a:r>
            <a:r>
              <a:rPr lang="en-US" sz="1900" dirty="0" err="1">
                <a:latin typeface="Tahoma"/>
                <a:ea typeface="Tahoma"/>
                <a:cs typeface="Tahoma"/>
              </a:rPr>
              <a:t>na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dirty="0" err="1">
                <a:latin typeface="Tahoma"/>
                <a:ea typeface="Tahoma"/>
                <a:cs typeface="Tahoma"/>
              </a:rPr>
              <a:t>potřeby</a:t>
            </a:r>
            <a:r>
              <a:rPr lang="en-US" sz="1900" dirty="0">
                <a:latin typeface="Tahoma"/>
                <a:ea typeface="Tahoma"/>
                <a:cs typeface="Tahoma"/>
              </a:rPr>
              <a:t>) a role </a:t>
            </a:r>
            <a:r>
              <a:rPr lang="en-US" sz="1900" dirty="0" err="1">
                <a:latin typeface="Tahoma"/>
                <a:ea typeface="Tahoma"/>
                <a:cs typeface="Tahoma"/>
              </a:rPr>
              <a:t>dispečinku</a:t>
            </a:r>
            <a:endParaRPr lang="en-US" sz="1900" dirty="0" err="1"/>
          </a:p>
          <a:p>
            <a:endParaRPr lang="en-US" sz="1900" dirty="0">
              <a:latin typeface="Tahoma"/>
              <a:ea typeface="Tahoma"/>
              <a:cs typeface="Tahoma"/>
            </a:endParaRPr>
          </a:p>
          <a:p>
            <a:r>
              <a:rPr lang="en-US" sz="1900" err="1">
                <a:latin typeface="Tahoma"/>
                <a:ea typeface="Tahoma"/>
                <a:cs typeface="Tahoma"/>
              </a:rPr>
              <a:t>Podrobná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err="1">
                <a:latin typeface="Tahoma"/>
                <a:ea typeface="Tahoma"/>
                <a:cs typeface="Tahoma"/>
              </a:rPr>
              <a:t>metodika</a:t>
            </a:r>
            <a:r>
              <a:rPr lang="en-US" sz="1900" dirty="0">
                <a:latin typeface="Tahoma"/>
                <a:ea typeface="Tahoma"/>
                <a:cs typeface="Tahoma"/>
              </a:rPr>
              <a:t> a </a:t>
            </a:r>
            <a:r>
              <a:rPr lang="en-US" sz="1900" err="1">
                <a:latin typeface="Tahoma"/>
                <a:ea typeface="Tahoma"/>
                <a:cs typeface="Tahoma"/>
              </a:rPr>
              <a:t>zahojavací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err="1">
                <a:latin typeface="Tahoma"/>
                <a:ea typeface="Tahoma"/>
                <a:cs typeface="Tahoma"/>
              </a:rPr>
              <a:t>konference</a:t>
            </a:r>
            <a:r>
              <a:rPr lang="en-US" sz="1900" dirty="0">
                <a:latin typeface="Tahoma"/>
                <a:ea typeface="Tahoma"/>
                <a:cs typeface="Tahoma"/>
              </a:rPr>
              <a:t> </a:t>
            </a:r>
          </a:p>
          <a:p>
            <a:endParaRPr lang="en-US" sz="1900" dirty="0">
              <a:latin typeface="Tahoma"/>
              <a:ea typeface="Tahoma"/>
              <a:cs typeface="Tahoma"/>
            </a:endParaRPr>
          </a:p>
          <a:p>
            <a:r>
              <a:rPr lang="en-US" sz="1900" err="1">
                <a:latin typeface="Tahoma"/>
                <a:ea typeface="Tahoma"/>
                <a:cs typeface="Tahoma"/>
              </a:rPr>
              <a:t>Lůžka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err="1">
                <a:latin typeface="Tahoma"/>
                <a:ea typeface="Tahoma"/>
                <a:cs typeface="Tahoma"/>
              </a:rPr>
              <a:t>následné</a:t>
            </a:r>
            <a:r>
              <a:rPr lang="en-US" sz="1900" dirty="0">
                <a:latin typeface="Tahoma"/>
                <a:ea typeface="Tahoma"/>
                <a:cs typeface="Tahoma"/>
              </a:rPr>
              <a:t> </a:t>
            </a:r>
            <a:r>
              <a:rPr lang="en-US" sz="1900" err="1">
                <a:latin typeface="Tahoma"/>
                <a:ea typeface="Tahoma"/>
                <a:cs typeface="Tahoma"/>
              </a:rPr>
              <a:t>péče</a:t>
            </a:r>
            <a:endParaRPr lang="en-US" sz="1900">
              <a:latin typeface="Tahoma"/>
              <a:ea typeface="Tahoma"/>
              <a:cs typeface="Tahoma"/>
            </a:endParaRPr>
          </a:p>
          <a:p>
            <a:endParaRPr lang="en-US" sz="2400" dirty="0"/>
          </a:p>
          <a:p>
            <a:r>
              <a:rPr lang="en-US" sz="1900" dirty="0">
                <a:latin typeface="Tahoma"/>
                <a:ea typeface="Tahoma"/>
                <a:cs typeface="Tahoma"/>
              </a:rPr>
              <a:t>5 </a:t>
            </a:r>
            <a:r>
              <a:rPr lang="en-US" sz="1900" err="1">
                <a:latin typeface="Tahoma"/>
                <a:ea typeface="Tahoma"/>
                <a:cs typeface="Tahoma"/>
              </a:rPr>
              <a:t>lůžek</a:t>
            </a:r>
            <a:r>
              <a:rPr lang="en-US" sz="1900" dirty="0">
                <a:latin typeface="Tahoma"/>
                <a:ea typeface="Tahoma"/>
                <a:cs typeface="Tahoma"/>
              </a:rPr>
              <a:t> DZR Terezín </a:t>
            </a:r>
          </a:p>
          <a:p>
            <a:endParaRPr lang="en-US" sz="2000"/>
          </a:p>
          <a:p>
            <a:pPr marL="0"/>
            <a:endParaRPr lang="en-US" sz="2000" b="1"/>
          </a:p>
          <a:p>
            <a:pPr marL="0"/>
            <a:endParaRPr lang="en-US" sz="2000" b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5CF3AE-477C-8A59-7BAF-22950531067D}"/>
              </a:ext>
            </a:extLst>
          </p:cNvPr>
          <p:cNvSpPr txBox="1"/>
          <p:nvPr/>
        </p:nvSpPr>
        <p:spPr>
          <a:xfrm>
            <a:off x="8451604" y="341571"/>
            <a:ext cx="3343837" cy="63492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latin typeface="Tahoma"/>
                <a:ea typeface="Tahoma"/>
                <a:cs typeface="Tahoma"/>
              </a:rPr>
              <a:t>Doporučení</a:t>
            </a:r>
            <a:r>
              <a:rPr lang="en-US" b="1" dirty="0">
                <a:latin typeface="Tahoma"/>
                <a:ea typeface="Tahoma"/>
                <a:cs typeface="Tahoma"/>
              </a:rPr>
              <a:t> pro </a:t>
            </a:r>
            <a:r>
              <a:rPr lang="en-US" b="1" dirty="0" err="1">
                <a:latin typeface="Tahoma"/>
                <a:ea typeface="Tahoma"/>
                <a:cs typeface="Tahoma"/>
              </a:rPr>
              <a:t>příští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roky</a:t>
            </a:r>
            <a:r>
              <a:rPr lang="en-US" sz="1400" b="1" dirty="0">
                <a:latin typeface="Tahoma"/>
                <a:ea typeface="Tahoma"/>
                <a:cs typeface="Tahoma"/>
              </a:rPr>
              <a:t>: </a:t>
            </a:r>
            <a:endParaRPr lang="en-US" sz="1400" dirty="0">
              <a:latin typeface="Tahoma"/>
              <a:ea typeface="Tahoma"/>
              <a:cs typeface="Tahoma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err="1">
                <a:latin typeface="Tahoma"/>
                <a:ea typeface="Tahoma"/>
                <a:cs typeface="Tahoma"/>
              </a:rPr>
              <a:t>Bezbariérovou</a:t>
            </a:r>
            <a:r>
              <a:rPr lang="en-US" sz="1700" dirty="0">
                <a:latin typeface="Tahoma"/>
                <a:ea typeface="Tahoma"/>
                <a:cs typeface="Tahoma"/>
              </a:rPr>
              <a:t> 24/7 </a:t>
            </a:r>
          </a:p>
          <a:p>
            <a:pPr marL="57150">
              <a:lnSpc>
                <a:spcPct val="90000"/>
              </a:lnSpc>
              <a:spcBef>
                <a:spcPts val="1000"/>
              </a:spcBef>
            </a:pPr>
            <a:endParaRPr lang="en-US" sz="1700" dirty="0">
              <a:latin typeface="Tahoma"/>
              <a:ea typeface="Tahoma"/>
              <a:cs typeface="Tahoma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err="1">
                <a:latin typeface="Tahoma"/>
                <a:ea typeface="Tahoma"/>
                <a:cs typeface="Tahoma"/>
              </a:rPr>
              <a:t>Větší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kapacita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lůžek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následné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péče</a:t>
            </a:r>
            <a:r>
              <a:rPr lang="en-US" sz="1700" dirty="0">
                <a:latin typeface="Tahoma"/>
                <a:ea typeface="Tahoma"/>
                <a:cs typeface="Tahoma"/>
              </a:rPr>
              <a:t> </a:t>
            </a:r>
          </a:p>
          <a:p>
            <a:pPr marL="57150">
              <a:lnSpc>
                <a:spcPct val="90000"/>
              </a:lnSpc>
              <a:spcBef>
                <a:spcPts val="1000"/>
              </a:spcBef>
            </a:pPr>
            <a:endParaRPr lang="en-US" sz="1700" dirty="0">
              <a:latin typeface="Tahoma"/>
              <a:ea typeface="Tahoma"/>
              <a:cs typeface="Tahoma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err="1">
                <a:latin typeface="Tahoma"/>
                <a:ea typeface="Tahoma"/>
                <a:cs typeface="Tahoma"/>
              </a:rPr>
              <a:t>Větší</a:t>
            </a:r>
            <a:r>
              <a:rPr lang="en-US" sz="1700" dirty="0">
                <a:latin typeface="Tahoma"/>
                <a:ea typeface="Tahoma"/>
                <a:cs typeface="Tahoma"/>
              </a:rPr>
              <a:t> </a:t>
            </a:r>
            <a:r>
              <a:rPr lang="en-US" sz="1700" err="1">
                <a:latin typeface="Tahoma"/>
                <a:ea typeface="Tahoma"/>
                <a:cs typeface="Tahoma"/>
              </a:rPr>
              <a:t>kapacita</a:t>
            </a:r>
            <a:r>
              <a:rPr lang="en-US" sz="1700" dirty="0">
                <a:latin typeface="Tahoma"/>
                <a:ea typeface="Tahoma"/>
                <a:cs typeface="Tahoma"/>
              </a:rPr>
              <a:t> DZR pro </a:t>
            </a:r>
            <a:r>
              <a:rPr lang="en-US" sz="1700" err="1">
                <a:latin typeface="Tahoma"/>
                <a:ea typeface="Tahoma"/>
                <a:cs typeface="Tahoma"/>
              </a:rPr>
              <a:t>následné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umístění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uživatelů</a:t>
            </a:r>
            <a:r>
              <a:rPr lang="en-US" sz="1700" dirty="0">
                <a:latin typeface="Tahoma"/>
                <a:ea typeface="Tahoma"/>
                <a:cs typeface="Tahoma"/>
              </a:rPr>
              <a:t>*ek </a:t>
            </a:r>
          </a:p>
          <a:p>
            <a:pPr marL="57150">
              <a:lnSpc>
                <a:spcPct val="90000"/>
              </a:lnSpc>
              <a:spcBef>
                <a:spcPts val="1000"/>
              </a:spcBef>
            </a:pPr>
            <a:endParaRPr lang="en-US" sz="1700" dirty="0">
              <a:latin typeface="Tahoma"/>
              <a:ea typeface="Tahoma"/>
              <a:cs typeface="Tahoma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err="1">
                <a:latin typeface="Tahoma"/>
                <a:ea typeface="Tahoma"/>
                <a:cs typeface="Tahoma"/>
              </a:rPr>
              <a:t>Edukace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aktérů</a:t>
            </a:r>
            <a:r>
              <a:rPr lang="en-US" sz="1700" dirty="0">
                <a:latin typeface="Tahoma"/>
                <a:ea typeface="Tahoma"/>
                <a:cs typeface="Tahoma"/>
              </a:rPr>
              <a:t> ZHO, </a:t>
            </a:r>
            <a:r>
              <a:rPr lang="en-US" sz="1700" err="1">
                <a:latin typeface="Tahoma"/>
                <a:ea typeface="Tahoma"/>
                <a:cs typeface="Tahoma"/>
              </a:rPr>
              <a:t>kteří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nikdy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nepracovali</a:t>
            </a:r>
            <a:r>
              <a:rPr lang="en-US" sz="1700" dirty="0">
                <a:latin typeface="Tahoma"/>
                <a:ea typeface="Tahoma"/>
                <a:cs typeface="Tahoma"/>
              </a:rPr>
              <a:t> s </a:t>
            </a:r>
            <a:r>
              <a:rPr lang="en-US" sz="1700" err="1">
                <a:latin typeface="Tahoma"/>
                <a:ea typeface="Tahoma"/>
                <a:cs typeface="Tahoma"/>
              </a:rPr>
              <a:t>cílovou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skupinou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lidí</a:t>
            </a:r>
            <a:r>
              <a:rPr lang="en-US" sz="1700" dirty="0">
                <a:latin typeface="Tahoma"/>
                <a:ea typeface="Tahoma"/>
                <a:cs typeface="Tahoma"/>
              </a:rPr>
              <a:t> bez </a:t>
            </a:r>
            <a:r>
              <a:rPr lang="en-US" sz="1700" err="1">
                <a:latin typeface="Tahoma"/>
                <a:ea typeface="Tahoma"/>
                <a:cs typeface="Tahoma"/>
              </a:rPr>
              <a:t>domova</a:t>
            </a:r>
            <a:r>
              <a:rPr lang="en-US" sz="1700" dirty="0">
                <a:latin typeface="Tahoma"/>
                <a:ea typeface="Tahoma"/>
                <a:cs typeface="Tahoma"/>
              </a:rPr>
              <a:t> </a:t>
            </a:r>
          </a:p>
          <a:p>
            <a:pPr marL="57150">
              <a:lnSpc>
                <a:spcPct val="90000"/>
              </a:lnSpc>
              <a:spcBef>
                <a:spcPts val="1000"/>
              </a:spcBef>
            </a:pPr>
            <a:endParaRPr lang="en-US" sz="1700" dirty="0">
              <a:latin typeface="Tahoma"/>
              <a:ea typeface="Tahoma"/>
              <a:cs typeface="Tahoma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err="1">
                <a:latin typeface="Tahoma"/>
                <a:ea typeface="Tahoma"/>
                <a:cs typeface="Tahoma"/>
              </a:rPr>
              <a:t>Koordinace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mezi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ordinací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praktických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lékařů</a:t>
            </a:r>
            <a:r>
              <a:rPr lang="en-US" sz="1700" dirty="0">
                <a:latin typeface="Tahoma"/>
                <a:ea typeface="Tahoma"/>
                <a:cs typeface="Tahoma"/>
              </a:rPr>
              <a:t> (</a:t>
            </a:r>
            <a:r>
              <a:rPr lang="en-US" sz="1700" err="1">
                <a:latin typeface="Tahoma"/>
                <a:ea typeface="Tahoma"/>
                <a:cs typeface="Tahoma"/>
              </a:rPr>
              <a:t>Naděje</a:t>
            </a:r>
            <a:r>
              <a:rPr lang="en-US" sz="1700" dirty="0">
                <a:latin typeface="Tahoma"/>
                <a:ea typeface="Tahoma"/>
                <a:cs typeface="Tahoma"/>
              </a:rPr>
              <a:t> + AS) + </a:t>
            </a:r>
            <a:r>
              <a:rPr lang="en-US" sz="1700" err="1">
                <a:latin typeface="Tahoma"/>
                <a:ea typeface="Tahoma"/>
                <a:cs typeface="Tahoma"/>
              </a:rPr>
              <a:t>Intervenční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tým</a:t>
            </a:r>
            <a:r>
              <a:rPr lang="en-US" sz="1700" dirty="0">
                <a:latin typeface="Tahoma"/>
                <a:ea typeface="Tahoma"/>
                <a:cs typeface="Tahoma"/>
              </a:rPr>
              <a:t> </a:t>
            </a:r>
            <a:r>
              <a:rPr lang="en-US" sz="1700" err="1">
                <a:latin typeface="Tahoma"/>
                <a:ea typeface="Tahoma"/>
                <a:cs typeface="Tahoma"/>
              </a:rPr>
              <a:t>ještě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před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začátkem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zimy</a:t>
            </a:r>
            <a:r>
              <a:rPr lang="en-US" sz="1700" dirty="0">
                <a:latin typeface="Tahoma"/>
                <a:ea typeface="Tahoma"/>
                <a:cs typeface="Tahoma"/>
              </a:rPr>
              <a:t> - </a:t>
            </a:r>
            <a:r>
              <a:rPr lang="en-US" sz="1700" err="1">
                <a:latin typeface="Tahoma"/>
                <a:ea typeface="Tahoma"/>
                <a:cs typeface="Tahoma"/>
              </a:rPr>
              <a:t>rozdělení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kompetencí</a:t>
            </a:r>
            <a:r>
              <a:rPr lang="en-US" sz="1700" dirty="0">
                <a:latin typeface="Tahoma"/>
                <a:ea typeface="Tahoma"/>
                <a:cs typeface="Tahoma"/>
              </a:rPr>
              <a:t>, </a:t>
            </a:r>
            <a:r>
              <a:rPr lang="en-US" sz="1700" err="1">
                <a:latin typeface="Tahoma"/>
                <a:ea typeface="Tahoma"/>
                <a:cs typeface="Tahoma"/>
              </a:rPr>
              <a:t>společné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napsání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metodik</a:t>
            </a:r>
            <a:r>
              <a:rPr lang="en-US" sz="1700" dirty="0">
                <a:latin typeface="Tahoma"/>
                <a:ea typeface="Tahoma"/>
                <a:cs typeface="Tahoma"/>
              </a:rPr>
              <a:t> </a:t>
            </a:r>
          </a:p>
          <a:p>
            <a:pPr marL="57150">
              <a:lnSpc>
                <a:spcPct val="90000"/>
              </a:lnSpc>
              <a:spcBef>
                <a:spcPts val="1000"/>
              </a:spcBef>
            </a:pPr>
            <a:endParaRPr lang="en-US" sz="1700" dirty="0">
              <a:latin typeface="Tahoma"/>
              <a:ea typeface="Tahoma"/>
              <a:cs typeface="Tahoma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err="1">
                <a:latin typeface="Tahoma"/>
                <a:ea typeface="Tahoma"/>
                <a:cs typeface="Tahoma"/>
              </a:rPr>
              <a:t>Intenzivnější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napojení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nemocnic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na</a:t>
            </a:r>
            <a:r>
              <a:rPr lang="en-US" sz="1700" dirty="0">
                <a:latin typeface="Tahoma"/>
                <a:ea typeface="Tahoma"/>
                <a:cs typeface="Tahoma"/>
              </a:rPr>
              <a:t> ZHO v </a:t>
            </a:r>
            <a:r>
              <a:rPr lang="en-US" sz="1700" err="1">
                <a:latin typeface="Tahoma"/>
                <a:ea typeface="Tahoma"/>
                <a:cs typeface="Tahoma"/>
              </a:rPr>
              <a:t>rámci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kvalitního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pokrytí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potřeb</a:t>
            </a:r>
            <a:r>
              <a:rPr lang="en-US" sz="1700" dirty="0">
                <a:latin typeface="Tahoma"/>
                <a:ea typeface="Tahoma"/>
                <a:cs typeface="Tahoma"/>
              </a:rPr>
              <a:t> </a:t>
            </a:r>
            <a:r>
              <a:rPr lang="en-US" sz="1700" err="1">
                <a:latin typeface="Tahoma"/>
                <a:ea typeface="Tahoma"/>
                <a:cs typeface="Tahoma"/>
              </a:rPr>
              <a:t>uživatelů</a:t>
            </a:r>
            <a:r>
              <a:rPr lang="en-US" sz="1700" dirty="0">
                <a:latin typeface="Tahoma"/>
                <a:ea typeface="Tahoma"/>
                <a:cs typeface="Tahoma"/>
              </a:rPr>
              <a:t>*ek </a:t>
            </a: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700" dirty="0">
              <a:latin typeface="Tahoma"/>
              <a:ea typeface="Tahoma"/>
              <a:cs typeface="Tahoma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err="1">
                <a:latin typeface="Tahoma"/>
                <a:ea typeface="Tahoma"/>
                <a:cs typeface="Tahoma"/>
              </a:rPr>
              <a:t>Celoroční</a:t>
            </a:r>
            <a:r>
              <a:rPr lang="en-US" sz="1700" dirty="0">
                <a:latin typeface="Tahoma"/>
                <a:ea typeface="Tahoma"/>
                <a:cs typeface="Tahoma"/>
              </a:rPr>
              <a:t> </a:t>
            </a:r>
            <a:r>
              <a:rPr lang="en-US" sz="1700" err="1">
                <a:latin typeface="Tahoma"/>
                <a:ea typeface="Tahoma"/>
                <a:cs typeface="Tahoma"/>
              </a:rPr>
              <a:t>dispečink</a:t>
            </a:r>
            <a:endParaRPr lang="en-US" sz="170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8328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A419D0-3DBF-9D86-F97F-F91F6232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cs-CZ" b="1">
                <a:ln w="22225">
                  <a:solidFill>
                    <a:srgbClr val="FFFFFF"/>
                  </a:solidFill>
                </a:ln>
                <a:latin typeface="Tahoma"/>
                <a:ea typeface="Tahoma"/>
                <a:cs typeface="Tahoma"/>
              </a:rPr>
              <a:t>Přehled služeb </a:t>
            </a:r>
          </a:p>
        </p:txBody>
      </p:sp>
      <p:pic>
        <p:nvPicPr>
          <p:cNvPr id="4" name="Obrázek 3" descr="Obsah obrázku černobílá, pneumatika, kolo, území&#10;&#10;Popis se vygeneroval automaticky.">
            <a:extLst>
              <a:ext uri="{FF2B5EF4-FFF2-40B4-BE49-F238E27FC236}">
                <a16:creationId xmlns:a16="http://schemas.microsoft.com/office/drawing/2014/main" id="{6D5B70EC-C384-311D-9FE2-3B6FA5823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08" r="-2" b="486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F3382466-420A-8AB1-7B08-5A8CC7CEE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916471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225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45EB62-2A62-505A-6C61-4BA5B7D2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Tahoma"/>
                <a:ea typeface="Tahoma"/>
                <a:cs typeface="Tahoma"/>
              </a:rPr>
              <a:t>Terénní program 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95B572-5422-309A-B80A-2D517E31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500">
                <a:latin typeface="Tahoma"/>
                <a:ea typeface="Tahoma"/>
                <a:cs typeface="Times New Roman"/>
              </a:rPr>
              <a:t>MČ Praha - 5, 6, 7, 8, 9, 13, 14, 17, 18, 19, 20</a:t>
            </a:r>
          </a:p>
          <a:p>
            <a:r>
              <a:rPr lang="cs-CZ" sz="1500">
                <a:latin typeface="Tahoma"/>
                <a:ea typeface="Tahoma"/>
                <a:cs typeface="Times New Roman"/>
              </a:rPr>
              <a:t>PO - NE 20:00 - 07:00</a:t>
            </a:r>
          </a:p>
          <a:p>
            <a:r>
              <a:rPr lang="cs-CZ" sz="1500">
                <a:latin typeface="Tahoma"/>
                <a:ea typeface="Tahoma"/>
                <a:cs typeface="Times New Roman"/>
              </a:rPr>
              <a:t>aktivní vyhledávání uživatelů*</a:t>
            </a:r>
            <a:r>
              <a:rPr lang="cs-CZ" sz="1500" err="1">
                <a:latin typeface="Tahoma"/>
                <a:ea typeface="Tahoma"/>
                <a:cs typeface="Times New Roman"/>
              </a:rPr>
              <a:t>ek</a:t>
            </a:r>
            <a:r>
              <a:rPr lang="cs-CZ" sz="1500">
                <a:latin typeface="Tahoma"/>
                <a:ea typeface="Tahoma"/>
                <a:cs typeface="Times New Roman"/>
              </a:rPr>
              <a:t> v jejich přirozeném prostředí</a:t>
            </a:r>
          </a:p>
          <a:p>
            <a:r>
              <a:rPr lang="cs-CZ" sz="1500">
                <a:latin typeface="Tahoma"/>
                <a:ea typeface="Tahoma"/>
                <a:cs typeface="Times New Roman"/>
              </a:rPr>
              <a:t>Spolupracuje s dispečinkem/intervenčním týmem/MP/ZZS </a:t>
            </a:r>
          </a:p>
          <a:p>
            <a:r>
              <a:rPr lang="cs-CZ" sz="1500">
                <a:latin typeface="Tahoma"/>
                <a:ea typeface="Tahoma"/>
                <a:cs typeface="Times New Roman"/>
              </a:rPr>
              <a:t>Realizuje převozy na hygienické centrum, noclehárnu a ubytování 24/7</a:t>
            </a:r>
          </a:p>
          <a:p>
            <a:endParaRPr lang="cs-CZ" sz="1500">
              <a:latin typeface="Tahoma"/>
              <a:ea typeface="Tahoma"/>
              <a:cs typeface="Times New Roman"/>
            </a:endParaRPr>
          </a:p>
          <a:p>
            <a:r>
              <a:rPr lang="cs-CZ" sz="1500">
                <a:latin typeface="Tahoma"/>
                <a:ea typeface="Tahoma"/>
                <a:cs typeface="Times New Roman"/>
              </a:rPr>
              <a:t>Poskytuje informace o službách ZHO (i registrovaných sociálních službách), horký nápoj, drobné občerstvení + teplé zimní oblečení, spacák apod. </a:t>
            </a:r>
          </a:p>
          <a:p>
            <a:r>
              <a:rPr lang="cs-CZ" sz="1500">
                <a:latin typeface="Tahoma"/>
                <a:ea typeface="Tahoma"/>
                <a:cs typeface="Times New Roman"/>
              </a:rPr>
              <a:t>Každé úterý posádka posílena od 20:00 – 00:00 o medika*</a:t>
            </a:r>
            <a:r>
              <a:rPr lang="cs-CZ" sz="1500" err="1">
                <a:latin typeface="Tahoma"/>
                <a:ea typeface="Tahoma"/>
                <a:cs typeface="Times New Roman"/>
              </a:rPr>
              <a:t>čku</a:t>
            </a:r>
            <a:r>
              <a:rPr lang="cs-CZ" sz="1500">
                <a:latin typeface="Tahoma"/>
                <a:ea typeface="Tahoma"/>
                <a:cs typeface="Times New Roman"/>
              </a:rPr>
              <a:t> </a:t>
            </a:r>
          </a:p>
          <a:p>
            <a:r>
              <a:rPr lang="cs-CZ" sz="1500">
                <a:latin typeface="Tahoma"/>
                <a:ea typeface="Tahoma"/>
                <a:cs typeface="Times New Roman"/>
              </a:rPr>
              <a:t>Pokud je dlouhodobá zakázka sociální práce, síťuje do příslušných služeb</a:t>
            </a:r>
          </a:p>
          <a:p>
            <a:endParaRPr lang="cs-CZ" sz="1500">
              <a:latin typeface="Tahoma"/>
              <a:ea typeface="Tahoma"/>
              <a:cs typeface="Times New Roman"/>
            </a:endParaRPr>
          </a:p>
        </p:txBody>
      </p:sp>
      <p:pic>
        <p:nvPicPr>
          <p:cNvPr id="5" name="Obrázek 4" descr="Obsah obrázku Pozemní vozidlo, vozidlo, kolo, auto&#10;&#10;Popis se vygeneroval automaticky.">
            <a:extLst>
              <a:ext uri="{FF2B5EF4-FFF2-40B4-BE49-F238E27FC236}">
                <a16:creationId xmlns:a16="http://schemas.microsoft.com/office/drawing/2014/main" id="{59A6C220-1325-E117-130C-82AFB6AD2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7" t="-1185" r="7692" b="1185"/>
          <a:stretch/>
        </p:blipFill>
        <p:spPr>
          <a:xfrm>
            <a:off x="7289440" y="1968716"/>
            <a:ext cx="4332434" cy="423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6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A1D77-B164-FA4A-B596-9DD81656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>
                <a:latin typeface="Tahoma"/>
                <a:ea typeface="Tahoma"/>
                <a:cs typeface="Tahoma"/>
              </a:rPr>
              <a:t>Statistiky od 1.12.2023 - 10.2.2024 </a:t>
            </a:r>
            <a:br>
              <a:rPr lang="cs-CZ">
                <a:latin typeface="Tahoma"/>
              </a:rPr>
            </a:br>
            <a:endParaRPr lang="cs-CZ">
              <a:latin typeface="Tahoma"/>
              <a:ea typeface="Tahoma"/>
              <a:cs typeface="Tahom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62CDC9-D1B8-7199-BDD6-1ADFEBD71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6858835"/>
            <a:ext cx="10515600" cy="4351338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41993713-5640-F516-41FC-F7B0891C9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120757"/>
              </p:ext>
            </p:extLst>
          </p:nvPr>
        </p:nvGraphicFramePr>
        <p:xfrm>
          <a:off x="421606" y="2408821"/>
          <a:ext cx="5364079" cy="430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EB30858-5AC5-DFCD-A7FF-D04A632484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979443"/>
              </p:ext>
            </p:extLst>
          </p:nvPr>
        </p:nvGraphicFramePr>
        <p:xfrm>
          <a:off x="5482389" y="2405062"/>
          <a:ext cx="638175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AF1921D6-3CB6-A44C-813F-C00E0C71E1F3}"/>
              </a:ext>
            </a:extLst>
          </p:cNvPr>
          <p:cNvSpPr txBox="1"/>
          <p:nvPr/>
        </p:nvSpPr>
        <p:spPr>
          <a:xfrm>
            <a:off x="555782" y="1210202"/>
            <a:ext cx="113202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1" dirty="0"/>
              <a:t>2-3 převozy NTP za noc - noclehárna/hygienická stanice/24/7/nemocnice </a:t>
            </a:r>
          </a:p>
          <a:p>
            <a:endParaRPr lang="cs-CZ" sz="1600" b="1" dirty="0"/>
          </a:p>
          <a:p>
            <a:r>
              <a:rPr lang="cs-CZ" sz="1600" b="1" dirty="0"/>
              <a:t>15-20 kontaktu NTP za noc - minimalizování rizik (distribuce spacáku), motivace, navazování na dlouhodobou spolupráci</a:t>
            </a:r>
          </a:p>
        </p:txBody>
      </p:sp>
    </p:spTree>
    <p:extLst>
      <p:ext uri="{BB962C8B-B14F-4D97-AF65-F5344CB8AC3E}">
        <p14:creationId xmlns:p14="http://schemas.microsoft.com/office/powerpoint/2010/main" val="201918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8C8CE4-FF9F-6664-FB5B-19E28BDD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>
                <a:latin typeface="Tahoma"/>
                <a:ea typeface="Tahoma"/>
                <a:cs typeface="Tahoma"/>
              </a:rPr>
              <a:t>Hygienické centrum Malešice</a:t>
            </a:r>
            <a:endParaRPr lang="cs-CZ" sz="5400"/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5898F5-A1F3-996C-3AF9-FE77937A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700">
                <a:latin typeface="Tahoma"/>
                <a:ea typeface="Tahoma"/>
                <a:cs typeface="Times New Roman"/>
              </a:rPr>
              <a:t>kapacita 5 – 8 osob / noc</a:t>
            </a:r>
            <a:endParaRPr lang="cs-CZ" sz="1700">
              <a:latin typeface="Tahoma"/>
              <a:ea typeface="Tahoma"/>
              <a:cs typeface="Tahoma"/>
            </a:endParaRPr>
          </a:p>
          <a:p>
            <a:r>
              <a:rPr lang="cs-CZ" sz="1700">
                <a:latin typeface="Tahoma"/>
                <a:ea typeface="Tahoma"/>
                <a:cs typeface="Times New Roman"/>
              </a:rPr>
              <a:t>PO - NE 20:00 - 08:00</a:t>
            </a:r>
          </a:p>
          <a:p>
            <a:r>
              <a:rPr lang="cs-CZ" sz="1700">
                <a:latin typeface="Tahoma"/>
                <a:ea typeface="Tahoma"/>
                <a:cs typeface="Times New Roman"/>
              </a:rPr>
              <a:t>Bezbariérová sprcha </a:t>
            </a:r>
          </a:p>
          <a:p>
            <a:r>
              <a:rPr lang="cs-CZ" sz="1700">
                <a:latin typeface="Tahoma"/>
                <a:ea typeface="Tahoma"/>
                <a:cs typeface="Times New Roman"/>
              </a:rPr>
              <a:t>2 krizová lůžka </a:t>
            </a:r>
          </a:p>
          <a:p>
            <a:r>
              <a:rPr lang="cs-CZ" sz="1700">
                <a:latin typeface="Tahoma"/>
                <a:ea typeface="Tahoma"/>
                <a:cs typeface="Times New Roman"/>
              </a:rPr>
              <a:t>spolupracuje s nočním terénním programem/dispečinkem</a:t>
            </a:r>
          </a:p>
          <a:p>
            <a:r>
              <a:rPr lang="cs-CZ" sz="1700">
                <a:latin typeface="Tahoma"/>
                <a:ea typeface="Tahoma"/>
                <a:cs typeface="Times New Roman"/>
              </a:rPr>
              <a:t>Podpora uživatele*ky v celkové tělesné hygieně </a:t>
            </a:r>
          </a:p>
          <a:p>
            <a:r>
              <a:rPr lang="cs-CZ" sz="1700">
                <a:latin typeface="Tahoma"/>
                <a:ea typeface="Tahoma"/>
                <a:cs typeface="Times New Roman"/>
              </a:rPr>
              <a:t>Výměna oblečení za čisté </a:t>
            </a:r>
          </a:p>
          <a:p>
            <a:r>
              <a:rPr lang="cs-CZ" sz="1700">
                <a:latin typeface="Tahoma"/>
                <a:ea typeface="Tahoma"/>
                <a:cs typeface="Times New Roman"/>
              </a:rPr>
              <a:t>Drobné občerstvení + teplý nápoj </a:t>
            </a:r>
          </a:p>
          <a:p>
            <a:r>
              <a:rPr lang="cs-CZ" sz="1700">
                <a:latin typeface="Tahoma"/>
                <a:ea typeface="Tahoma"/>
                <a:cs typeface="Times New Roman"/>
              </a:rPr>
              <a:t>Informace o ZHO + informace o registrovaných sociálních službách nebo ordinaci praktického lékaře, pokud je čas základní sociální práce (vyplnění MOP, PNŽ, kontakt na kurátory apod.) </a:t>
            </a:r>
          </a:p>
          <a:p>
            <a:endParaRPr lang="cs-CZ" sz="1700">
              <a:latin typeface="Tahoma"/>
              <a:ea typeface="Tahoma"/>
              <a:cs typeface="Times New Roman"/>
            </a:endParaRPr>
          </a:p>
        </p:txBody>
      </p:sp>
      <p:pic>
        <p:nvPicPr>
          <p:cNvPr id="4" name="Obrázek 3" descr="Obsah obrázku budova, okno, dům, venku&#10;&#10;Popis se vygeneroval automaticky.">
            <a:extLst>
              <a:ext uri="{FF2B5EF4-FFF2-40B4-BE49-F238E27FC236}">
                <a16:creationId xmlns:a16="http://schemas.microsoft.com/office/drawing/2014/main" id="{C75F2395-A97D-7396-8B62-DD0096861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7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84470-8444-15BB-EA8C-3C3ABF0F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Tahoma"/>
                <a:ea typeface="Tahoma"/>
                <a:cs typeface="Tahoma"/>
              </a:rPr>
              <a:t>Statistiky – Prosinec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DE4C9-62E2-84E2-4974-FA07D48A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03" y="141373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400">
                <a:latin typeface="Tahoma"/>
                <a:ea typeface="Tahoma"/>
                <a:cs typeface="Tahoma"/>
              </a:rPr>
              <a:t>V prosinci jsme vykazovali základní data a učili se pracovat s vlastní hygienickou stanicí - podstoupili jsme školení od MUDr. Pekárkové, abychom byli co nejkvalitněji proškoleni na ošetření drobného poranění a co nejlépe rozpoznali zakázku </a:t>
            </a:r>
            <a:r>
              <a:rPr lang="cs-CZ" sz="1400" err="1">
                <a:latin typeface="Tahoma"/>
                <a:ea typeface="Tahoma"/>
                <a:cs typeface="Tahoma"/>
              </a:rPr>
              <a:t>uživetlů</a:t>
            </a:r>
            <a:r>
              <a:rPr lang="cs-CZ" sz="1400">
                <a:latin typeface="Tahoma"/>
                <a:ea typeface="Tahoma"/>
                <a:cs typeface="Tahoma"/>
              </a:rPr>
              <a:t>*</a:t>
            </a:r>
            <a:r>
              <a:rPr lang="cs-CZ" sz="1400" err="1">
                <a:latin typeface="Tahoma"/>
                <a:ea typeface="Tahoma"/>
                <a:cs typeface="Tahoma"/>
              </a:rPr>
              <a:t>ek</a:t>
            </a:r>
            <a:endParaRPr lang="cs-CZ" sz="1400">
              <a:latin typeface="Tahoma"/>
              <a:ea typeface="Tahoma"/>
              <a:cs typeface="Tahoma"/>
            </a:endParaRPr>
          </a:p>
          <a:p>
            <a:r>
              <a:rPr lang="cs-CZ" sz="1400">
                <a:latin typeface="Tahoma"/>
                <a:ea typeface="Tahoma"/>
                <a:cs typeface="Tahoma"/>
              </a:rPr>
              <a:t>Vytvořili jsme metodiku a pracovní postupy </a:t>
            </a:r>
          </a:p>
          <a:p>
            <a:pPr marL="0" indent="0">
              <a:buNone/>
            </a:pPr>
            <a:endParaRPr lang="cs-CZ"/>
          </a:p>
          <a:p>
            <a:endParaRPr lang="cs-CZ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3F61499-2719-A771-FF73-43FA0C4B0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552521"/>
              </p:ext>
            </p:extLst>
          </p:nvPr>
        </p:nvGraphicFramePr>
        <p:xfrm>
          <a:off x="379605" y="2552713"/>
          <a:ext cx="5843173" cy="394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7C29800-35B8-C1C0-592D-B4D696C7404B}"/>
              </a:ext>
              <a:ext uri="{147F2762-F138-4A5C-976F-8EAC2B608ADB}">
                <a16:predDERef xmlns:a16="http://schemas.microsoft.com/office/drawing/2014/main" pred="{E3F61499-2719-A771-FF73-43FA0C4B0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779571"/>
              </p:ext>
            </p:extLst>
          </p:nvPr>
        </p:nvGraphicFramePr>
        <p:xfrm>
          <a:off x="6083766" y="2552714"/>
          <a:ext cx="5800087" cy="399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952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0D988-CC78-2353-EC5F-D3699D03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Tahoma"/>
                <a:ea typeface="Tahoma"/>
                <a:cs typeface="Tahoma"/>
              </a:rPr>
              <a:t>Statistiky – Leden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AE680-9313-5091-E483-D8522C8C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707"/>
            <a:ext cx="10515600" cy="4660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1200">
              <a:latin typeface="Tahoma"/>
              <a:ea typeface="Tahoma"/>
              <a:cs typeface="Tahoma"/>
            </a:endParaRPr>
          </a:p>
          <a:p>
            <a:r>
              <a:rPr lang="cs-CZ" sz="1200" dirty="0">
                <a:latin typeface="Tahoma"/>
                <a:ea typeface="Tahoma"/>
                <a:cs typeface="Tahoma"/>
              </a:rPr>
              <a:t>Chceme efektivně trávit čas s uživateli*</a:t>
            </a:r>
            <a:r>
              <a:rPr lang="cs-CZ" sz="1200" dirty="0" err="1">
                <a:latin typeface="Tahoma"/>
                <a:ea typeface="Tahoma"/>
                <a:cs typeface="Tahoma"/>
              </a:rPr>
              <a:t>kami</a:t>
            </a:r>
            <a:r>
              <a:rPr lang="cs-CZ" sz="1200" dirty="0">
                <a:latin typeface="Tahoma"/>
                <a:ea typeface="Tahoma"/>
                <a:cs typeface="Tahoma"/>
              </a:rPr>
              <a:t> hygienické stanice - začali jsme více dbát na orientaci uživatelů*</a:t>
            </a:r>
            <a:r>
              <a:rPr lang="cs-CZ" sz="1200" dirty="0" err="1">
                <a:latin typeface="Tahoma"/>
                <a:ea typeface="Tahoma"/>
                <a:cs typeface="Tahoma"/>
              </a:rPr>
              <a:t>ek</a:t>
            </a:r>
            <a:r>
              <a:rPr lang="cs-CZ" sz="1200" dirty="0">
                <a:latin typeface="Tahoma"/>
                <a:ea typeface="Tahoma"/>
                <a:cs typeface="Tahoma"/>
              </a:rPr>
              <a:t> ve službách, po hygieně s uživateli*</a:t>
            </a:r>
            <a:r>
              <a:rPr lang="cs-CZ" sz="1200" dirty="0" err="1">
                <a:latin typeface="Tahoma"/>
                <a:ea typeface="Tahoma"/>
                <a:cs typeface="Tahoma"/>
              </a:rPr>
              <a:t>kami</a:t>
            </a:r>
            <a:r>
              <a:rPr lang="cs-CZ" sz="1200" dirty="0">
                <a:latin typeface="Tahoma"/>
                <a:ea typeface="Tahoma"/>
                <a:cs typeface="Tahoma"/>
              </a:rPr>
              <a:t> mapujeme jejich sociálně nepříznivou situaci a snažíme se jim doporučit službu, která by pro ně byla nejefektivnější </a:t>
            </a:r>
          </a:p>
          <a:p>
            <a:r>
              <a:rPr lang="cs-CZ" sz="1200" dirty="0">
                <a:latin typeface="Tahoma"/>
                <a:ea typeface="Tahoma"/>
                <a:cs typeface="Tahoma"/>
              </a:rPr>
              <a:t>90 hodin f2f práce s uživateli*</a:t>
            </a:r>
            <a:r>
              <a:rPr lang="cs-CZ" sz="1200" dirty="0" err="1">
                <a:latin typeface="Tahoma"/>
                <a:ea typeface="Tahoma"/>
                <a:cs typeface="Tahoma"/>
              </a:rPr>
              <a:t>kami</a:t>
            </a:r>
            <a:r>
              <a:rPr lang="cs-CZ" sz="1200" dirty="0">
                <a:latin typeface="Tahoma"/>
                <a:ea typeface="Tahoma"/>
                <a:cs typeface="Tahoma"/>
              </a:rPr>
              <a:t> služby hygienické stanice za měsíc leden (sociální práce)</a:t>
            </a:r>
          </a:p>
          <a:p>
            <a:pPr marL="0" indent="0">
              <a:buNone/>
            </a:pPr>
            <a:endParaRPr lang="cs-CZ" sz="120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FB229AA2-1B9F-7D94-5585-95CA2FB96EB0}"/>
              </a:ext>
              <a:ext uri="{147F2762-F138-4A5C-976F-8EAC2B608ADB}">
                <a16:predDERef xmlns:a16="http://schemas.microsoft.com/office/drawing/2014/main" pred="{6F83752A-6FB8-66AC-03A6-235ED2CBC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442734"/>
              </p:ext>
            </p:extLst>
          </p:nvPr>
        </p:nvGraphicFramePr>
        <p:xfrm>
          <a:off x="2956098" y="2995227"/>
          <a:ext cx="4870620" cy="307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F4E7BC7-1F60-395A-A7E6-B636C125966A}"/>
              </a:ext>
              <a:ext uri="{147F2762-F138-4A5C-976F-8EAC2B608ADB}">
                <a16:predDERef xmlns:a16="http://schemas.microsoft.com/office/drawing/2014/main" pred="{FB229AA2-1B9F-7D94-5585-95CA2FB96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565148"/>
              </p:ext>
            </p:extLst>
          </p:nvPr>
        </p:nvGraphicFramePr>
        <p:xfrm>
          <a:off x="-565578" y="2995227"/>
          <a:ext cx="4623486" cy="341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218E0BA-5226-C5EF-0457-673C81CED2D5}"/>
              </a:ext>
              <a:ext uri="{147F2762-F138-4A5C-976F-8EAC2B608ADB}">
                <a16:predDERef xmlns:a16="http://schemas.microsoft.com/office/drawing/2014/main" pred="{DF4E7BC7-1F60-395A-A7E6-B636C1259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378286"/>
              </p:ext>
            </p:extLst>
          </p:nvPr>
        </p:nvGraphicFramePr>
        <p:xfrm>
          <a:off x="7359221" y="2995226"/>
          <a:ext cx="4724400" cy="273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359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408877-7C2A-0741-787B-66FB5F59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cs-CZ" sz="5400">
                <a:latin typeface="Tahoma"/>
                <a:ea typeface="Tahoma"/>
                <a:cs typeface="Tahoma"/>
              </a:rPr>
              <a:t>Ubytování 24/7 Kloubovy domy </a:t>
            </a:r>
            <a:endParaRPr lang="cs-CZ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BC71C9-2B31-312E-253F-A12FBA1E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91910"/>
            <a:ext cx="7104849" cy="40985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500" dirty="0">
                <a:latin typeface="Tahoma"/>
                <a:ea typeface="Tahoma"/>
                <a:cs typeface="Times New Roman"/>
              </a:rPr>
              <a:t>CS - </a:t>
            </a:r>
            <a:r>
              <a:rPr lang="cs-CZ" sz="1500" dirty="0" err="1">
                <a:latin typeface="Tahoma"/>
                <a:ea typeface="Tahoma"/>
                <a:cs typeface="Times New Roman"/>
              </a:rPr>
              <a:t>bariérovost</a:t>
            </a:r>
            <a:r>
              <a:rPr lang="cs-CZ" sz="1500" dirty="0">
                <a:latin typeface="Tahoma"/>
                <a:ea typeface="Tahoma"/>
                <a:cs typeface="Times New Roman"/>
              </a:rPr>
              <a:t>, starší klienti, senioři – větší míra podpory v doléčování </a:t>
            </a:r>
            <a:endParaRPr lang="cs-CZ" sz="1500" dirty="0">
              <a:latin typeface="Tahoma"/>
              <a:ea typeface="Tahoma"/>
              <a:cs typeface="Tahoma"/>
            </a:endParaRPr>
          </a:p>
          <a:p>
            <a:r>
              <a:rPr lang="cs-CZ" sz="1500" dirty="0">
                <a:latin typeface="Tahoma"/>
                <a:ea typeface="Tahoma"/>
                <a:cs typeface="Times New Roman"/>
              </a:rPr>
              <a:t>Služba je poskytovaná:</a:t>
            </a:r>
          </a:p>
          <a:p>
            <a:pPr marL="0" indent="0">
              <a:buNone/>
            </a:pPr>
            <a:r>
              <a:rPr lang="cs-CZ" sz="1500" dirty="0">
                <a:latin typeface="Tahoma"/>
                <a:ea typeface="Tahoma"/>
                <a:cs typeface="Times New Roman"/>
              </a:rPr>
              <a:t>a) uživatel*</a:t>
            </a:r>
            <a:r>
              <a:rPr lang="cs-CZ" sz="1500" dirty="0" err="1">
                <a:latin typeface="Tahoma"/>
                <a:ea typeface="Tahoma"/>
                <a:cs typeface="Times New Roman"/>
              </a:rPr>
              <a:t>ka</a:t>
            </a:r>
            <a:r>
              <a:rPr lang="cs-CZ" sz="1500" dirty="0">
                <a:latin typeface="Tahoma"/>
                <a:ea typeface="Tahoma"/>
                <a:cs typeface="Times New Roman"/>
              </a:rPr>
              <a:t> s akutním onemocněním </a:t>
            </a:r>
          </a:p>
          <a:p>
            <a:pPr marL="0" indent="0">
              <a:buNone/>
            </a:pPr>
            <a:r>
              <a:rPr lang="cs-CZ" sz="1500" dirty="0">
                <a:latin typeface="Tahoma"/>
                <a:ea typeface="Tahoma"/>
                <a:cs typeface="Times New Roman"/>
              </a:rPr>
              <a:t>b) uživatel*</a:t>
            </a:r>
            <a:r>
              <a:rPr lang="cs-CZ" sz="1500" dirty="0" err="1">
                <a:latin typeface="Tahoma"/>
                <a:ea typeface="Tahoma"/>
                <a:cs typeface="Times New Roman"/>
              </a:rPr>
              <a:t>ka</a:t>
            </a:r>
            <a:r>
              <a:rPr lang="cs-CZ" sz="1500" dirty="0">
                <a:latin typeface="Tahoma"/>
                <a:ea typeface="Tahoma"/>
                <a:cs typeface="Times New Roman"/>
              </a:rPr>
              <a:t> s chronickým onemocněním </a:t>
            </a:r>
          </a:p>
          <a:p>
            <a:pPr marL="0" indent="0">
              <a:buNone/>
            </a:pPr>
            <a:r>
              <a:rPr lang="cs-CZ" sz="1500" dirty="0">
                <a:latin typeface="Tahoma"/>
                <a:ea typeface="Tahoma"/>
                <a:cs typeface="Times New Roman"/>
              </a:rPr>
              <a:t>c) uživatel*</a:t>
            </a:r>
            <a:r>
              <a:rPr lang="cs-CZ" sz="1500" dirty="0" err="1">
                <a:latin typeface="Tahoma"/>
                <a:ea typeface="Tahoma"/>
                <a:cs typeface="Times New Roman"/>
              </a:rPr>
              <a:t>ka</a:t>
            </a:r>
            <a:r>
              <a:rPr lang="cs-CZ" sz="1500" dirty="0">
                <a:latin typeface="Tahoma"/>
                <a:ea typeface="Tahoma"/>
                <a:cs typeface="Times New Roman"/>
              </a:rPr>
              <a:t> v doléčovacím procesu </a:t>
            </a:r>
          </a:p>
          <a:p>
            <a:r>
              <a:rPr lang="cs-CZ" sz="1500" dirty="0">
                <a:latin typeface="Tahoma"/>
                <a:ea typeface="Tahoma"/>
                <a:cs typeface="Times New Roman"/>
              </a:rPr>
              <a:t>2 pracovníci denní/noční směna + každý pracovní den sociální pracovník</a:t>
            </a:r>
          </a:p>
          <a:p>
            <a:pPr marL="0" indent="0">
              <a:buNone/>
            </a:pPr>
            <a:r>
              <a:rPr lang="cs-CZ" sz="1500" u="sng" dirty="0">
                <a:latin typeface="Tahoma"/>
                <a:ea typeface="Tahoma"/>
                <a:cs typeface="Times New Roman"/>
              </a:rPr>
              <a:t>Spolupracující služby: </a:t>
            </a:r>
          </a:p>
          <a:p>
            <a:r>
              <a:rPr lang="cs-CZ" sz="1500" dirty="0">
                <a:latin typeface="Tahoma"/>
                <a:ea typeface="Tahoma"/>
                <a:cs typeface="Times New Roman"/>
              </a:rPr>
              <a:t>Pečovatelská služba - Arcidiecézní charita Praha - každý den </a:t>
            </a:r>
            <a:endParaRPr lang="cs-CZ" sz="1500" dirty="0">
              <a:latin typeface="Tahoma"/>
              <a:ea typeface="Tahoma"/>
              <a:cs typeface="Tahoma"/>
            </a:endParaRPr>
          </a:p>
          <a:p>
            <a:r>
              <a:rPr lang="cs-CZ" sz="1500" dirty="0">
                <a:latin typeface="Tahoma"/>
                <a:ea typeface="Tahoma"/>
                <a:cs typeface="Times New Roman"/>
              </a:rPr>
              <a:t>Domácí péče – docházející zdravotník*</a:t>
            </a:r>
            <a:r>
              <a:rPr lang="cs-CZ" sz="1500" dirty="0" err="1">
                <a:latin typeface="Tahoma"/>
                <a:ea typeface="Tahoma"/>
                <a:cs typeface="Times New Roman"/>
              </a:rPr>
              <a:t>ce</a:t>
            </a:r>
            <a:r>
              <a:rPr lang="cs-CZ" sz="1500" dirty="0">
                <a:latin typeface="Tahoma"/>
                <a:ea typeface="Tahoma"/>
                <a:cs typeface="Times New Roman"/>
              </a:rPr>
              <a:t> - každý den </a:t>
            </a:r>
          </a:p>
          <a:p>
            <a:r>
              <a:rPr lang="cs-CZ" sz="1500" dirty="0">
                <a:latin typeface="Tahoma"/>
                <a:ea typeface="Tahoma"/>
                <a:cs typeface="Times New Roman"/>
              </a:rPr>
              <a:t>Ošetřující lékařka Andrea Pekárková - 1x za týden </a:t>
            </a:r>
          </a:p>
          <a:p>
            <a:r>
              <a:rPr lang="cs-CZ" sz="1500" dirty="0" err="1">
                <a:latin typeface="Tahoma"/>
                <a:ea typeface="Tahoma"/>
                <a:cs typeface="Times New Roman"/>
              </a:rPr>
              <a:t>Progressive</a:t>
            </a:r>
            <a:r>
              <a:rPr lang="cs-CZ" sz="1500" dirty="0">
                <a:latin typeface="Tahoma"/>
                <a:ea typeface="Tahoma"/>
                <a:cs typeface="Times New Roman"/>
              </a:rPr>
              <a:t>, o.p.s. - dle telefonické domluvy</a:t>
            </a:r>
          </a:p>
          <a:p>
            <a:r>
              <a:rPr lang="cs-CZ" sz="1500" dirty="0">
                <a:latin typeface="Tahoma"/>
                <a:ea typeface="Tahoma"/>
                <a:cs typeface="Times New Roman"/>
              </a:rPr>
              <a:t>Krizová intervence – Fokus – dle telefonické domluvy </a:t>
            </a:r>
          </a:p>
          <a:p>
            <a:endParaRPr lang="cs-CZ" sz="1500">
              <a:latin typeface="Tahoma"/>
              <a:ea typeface="Tahoma"/>
              <a:cs typeface="Times New Roman"/>
            </a:endParaRPr>
          </a:p>
          <a:p>
            <a:pPr marL="0" indent="0">
              <a:buNone/>
            </a:pPr>
            <a:endParaRPr lang="cs-CZ" sz="1500">
              <a:latin typeface="Tahoma"/>
              <a:ea typeface="Tahoma"/>
              <a:cs typeface="Times New Roman"/>
            </a:endParaRPr>
          </a:p>
        </p:txBody>
      </p:sp>
      <p:pic>
        <p:nvPicPr>
          <p:cNvPr id="4" name="Obrázek 3" descr="Obsah obrázku venku, vozidlo, Pozemní vozidlo, obloha&#10;&#10;Popis se vygeneroval automaticky.">
            <a:extLst>
              <a:ext uri="{FF2B5EF4-FFF2-40B4-BE49-F238E27FC236}">
                <a16:creationId xmlns:a16="http://schemas.microsoft.com/office/drawing/2014/main" id="{4DD70A77-BABD-FE4B-D0D8-98B74C3B0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3" r="1607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0E04F-0CB1-5AA5-4E3A-B04E675A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Tahoma"/>
                <a:ea typeface="Tahoma"/>
                <a:cs typeface="Tahoma"/>
              </a:rPr>
              <a:t>Statistiky  od 1.12. 2023 – 10.2.2024</a:t>
            </a:r>
            <a:br>
              <a:rPr lang="cs-CZ"/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9D691-7363-419B-3E3A-48F24335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7" y="12281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 dirty="0">
                <a:latin typeface="Tahoma"/>
                <a:ea typeface="Tahoma"/>
                <a:cs typeface="Tahoma"/>
              </a:rPr>
              <a:t>Na Kloubových domech jsou ubytování lidé, kteří mají závažné zdravotní potíže jak chronické, tak akutní</a:t>
            </a:r>
          </a:p>
          <a:p>
            <a:r>
              <a:rPr lang="cs-CZ" sz="1600" dirty="0">
                <a:latin typeface="Tahoma"/>
                <a:ea typeface="Tahoma"/>
                <a:cs typeface="Tahoma"/>
              </a:rPr>
              <a:t>Dům v tomto fungování nám letošní zimu ukázal, že populace na ulici stárne a lidé ve špatném zdravotním stavu nemají po ukončení ZHO kam odejít 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DC6C900-1B88-020D-8AC2-4D0DCD720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987085"/>
              </p:ext>
            </p:extLst>
          </p:nvPr>
        </p:nvGraphicFramePr>
        <p:xfrm>
          <a:off x="57060" y="2094665"/>
          <a:ext cx="6085973" cy="434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3960D8D-FF86-5B18-A393-FAB94B1C3293}"/>
              </a:ext>
              <a:ext uri="{147F2762-F138-4A5C-976F-8EAC2B608ADB}">
                <a16:predDERef xmlns:a16="http://schemas.microsoft.com/office/drawing/2014/main" pred="{DDC6C900-1B88-020D-8AC2-4D0DCD720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844510"/>
              </p:ext>
            </p:extLst>
          </p:nvPr>
        </p:nvGraphicFramePr>
        <p:xfrm>
          <a:off x="6140307" y="2097745"/>
          <a:ext cx="5600700" cy="461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614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803</Words>
  <Application>Microsoft Office PowerPoint</Application>
  <PresentationFormat>Širokoúhlá obrazovka</PresentationFormat>
  <Paragraphs>97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Tahoma</vt:lpstr>
      <vt:lpstr>Office Theme</vt:lpstr>
      <vt:lpstr>Zimní humanitární opatření 23/24  Výboru pro rodinnou politiku a sociální oblast ZHMP   13. 2. 2024</vt:lpstr>
      <vt:lpstr>Přehled služeb </vt:lpstr>
      <vt:lpstr>Terénní program </vt:lpstr>
      <vt:lpstr>Statistiky od 1.12.2023 - 10.2.2024  </vt:lpstr>
      <vt:lpstr>Hygienické centrum Malešice</vt:lpstr>
      <vt:lpstr>Statistiky – Prosinec </vt:lpstr>
      <vt:lpstr>Statistiky – Leden </vt:lpstr>
      <vt:lpstr>Ubytování 24/7 Kloubovy domy </vt:lpstr>
      <vt:lpstr>Statistiky  od 1.12. 2023 – 10.2.2024 </vt:lpstr>
      <vt:lpstr>Zdravotní statistiky </vt:lpstr>
      <vt:lpstr>Závěrem  ZHO 2023/2024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</dc:title>
  <dc:creator/>
  <cp:lastModifiedBy>Jan Desenský</cp:lastModifiedBy>
  <cp:revision>75</cp:revision>
  <dcterms:created xsi:type="dcterms:W3CDTF">2024-02-12T12:35:19Z</dcterms:created>
  <dcterms:modified xsi:type="dcterms:W3CDTF">2024-02-13T10:58:53Z</dcterms:modified>
</cp:coreProperties>
</file>