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6" r:id="rId5"/>
  </p:sldMasterIdLst>
  <p:notesMasterIdLst>
    <p:notesMasterId r:id="rId17"/>
  </p:notesMasterIdLst>
  <p:handoutMasterIdLst>
    <p:handoutMasterId r:id="rId18"/>
  </p:handoutMasterIdLst>
  <p:sldIdLst>
    <p:sldId id="558" r:id="rId6"/>
    <p:sldId id="554" r:id="rId7"/>
    <p:sldId id="570" r:id="rId8"/>
    <p:sldId id="571" r:id="rId9"/>
    <p:sldId id="630" r:id="rId10"/>
    <p:sldId id="625" r:id="rId11"/>
    <p:sldId id="631" r:id="rId12"/>
    <p:sldId id="632" r:id="rId13"/>
    <p:sldId id="633" r:id="rId14"/>
    <p:sldId id="629" r:id="rId15"/>
    <p:sldId id="575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78A"/>
    <a:srgbClr val="87888A"/>
    <a:srgbClr val="009EE0"/>
    <a:srgbClr val="E0F2FB"/>
    <a:srgbClr val="4BB180"/>
    <a:srgbClr val="A5C400"/>
    <a:srgbClr val="FCEB46"/>
    <a:srgbClr val="EE7F00"/>
    <a:srgbClr val="B00060"/>
    <a:srgbClr val="005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2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7C64-3145-4B8D-A5FC-032105B54543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89871-9BA9-475F-A18E-26A25ACF40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6023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02A37-24C0-424D-9EC5-41DF2C010896}" type="datetimeFigureOut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E2C11-6EC8-439A-8D44-1E65CC3EF7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711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>
                <a:solidFill>
                  <a:prstClr val="black"/>
                </a:solidFill>
              </a:rPr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36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/>
              <a:t>Diakonie Praha v letošním roce dokončila stavbu domova pro lidi s autismem</a:t>
            </a:r>
            <a:r>
              <a:rPr lang="cs-CZ"/>
              <a:t>. Od ledna 2023 otevře v pražských Stodůlkách novou celoroční sociální službu, která v Praze i celorepublikově chybí. Ta bude sloužit devíti lidem, kteří jsou těžce nebo plně závislí na podpoře a péči druhých. </a:t>
            </a:r>
          </a:p>
          <a:p>
            <a:r>
              <a:rPr lang="cs-CZ"/>
              <a:t> </a:t>
            </a:r>
          </a:p>
          <a:p>
            <a:r>
              <a:rPr lang="cs-CZ"/>
              <a:t>Hlavním cílem nového Domova Daniela je zajistit profesionální přístup ke klientům s autismem a jejich rodinám přinést řešení a odlehčení náročné životní situace. Stěžejní je poskytnout kvalitní zázemí komunitního charakteru a odpovídající péči, nabídnout další kapacitu a podporovat tendenci transformace z ústavní péče směrem k individuální podpoře.</a:t>
            </a:r>
          </a:p>
          <a:p>
            <a:r>
              <a:rPr lang="cs-CZ"/>
              <a:t> </a:t>
            </a:r>
          </a:p>
          <a:p>
            <a:r>
              <a:rPr lang="cs-CZ"/>
              <a:t>Domov stojí a v </a:t>
            </a:r>
            <a:r>
              <a:rPr lang="cs-CZ" b="1"/>
              <a:t>lednu 2023 chystáme jeho otevření</a:t>
            </a:r>
            <a:r>
              <a:rPr lang="cs-CZ"/>
              <a:t>. Do nového roku pak vstupujeme s </a:t>
            </a:r>
            <a:r>
              <a:rPr lang="cs-CZ" b="1"/>
              <a:t>plány na obnovu přilehlé zahrady</a:t>
            </a:r>
            <a:r>
              <a:rPr lang="cs-CZ"/>
              <a:t>, která bude sloužit jeho novým obyvatelům, klientům stacionáře Na palubě a i žákům sousedící speciální školy.</a:t>
            </a:r>
          </a:p>
          <a:p>
            <a:r>
              <a:rPr lang="cs-CZ"/>
              <a:t> </a:t>
            </a:r>
          </a:p>
          <a:p>
            <a:r>
              <a:rPr lang="cs-CZ"/>
              <a:t>V novém roce dojde ke sloučení Diakonie Praha se Střediskem křesťanské pomoci a </a:t>
            </a:r>
            <a:r>
              <a:rPr lang="cs-CZ" b="1"/>
              <a:t>naše služby se rozšíří o krizovou pomoc, sociální a pečovatelské služby lidem, kteří v důsledku věku, nemoci, zdravotního hendikepu či nepřízni životních okolností potřebují podporu nebo následnou péči</a:t>
            </a:r>
            <a:r>
              <a:rPr lang="cs-CZ"/>
              <a:t>. Diakonie Praha se tak stane nejvýznamnějším poskytovatelem sociálních služeb na území hlavního města Prahy. </a:t>
            </a:r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653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70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>
              <a:latin typeface="Helvetica" pitchFamily="34" charset="0"/>
              <a:cs typeface="Helvetica" pitchFamily="34" charset="0"/>
            </a:endParaRPr>
          </a:p>
          <a:p>
            <a:r>
              <a:rPr lang="cs-CZ">
                <a:latin typeface="Helvetica" pitchFamily="34" charset="0"/>
                <a:cs typeface="Helvetica" pitchFamily="34" charset="0"/>
              </a:rPr>
              <a:t>Diakonie ČCE je </a:t>
            </a:r>
            <a:r>
              <a:rPr lang="cs-CZ" b="1">
                <a:latin typeface="Helvetica" pitchFamily="34" charset="0"/>
                <a:cs typeface="Helvetica" pitchFamily="34" charset="0"/>
              </a:rPr>
              <a:t>jedním z nejvýznamnějších poskytovatelů</a:t>
            </a:r>
            <a:r>
              <a:rPr lang="cs-CZ">
                <a:latin typeface="Helvetica" pitchFamily="34" charset="0"/>
                <a:cs typeface="Helvetica" pitchFamily="34" charset="0"/>
              </a:rPr>
              <a:t> sociálních služeb a </a:t>
            </a:r>
            <a:r>
              <a:rPr lang="cs-CZ" b="1">
                <a:latin typeface="Helvetica" pitchFamily="34" charset="0"/>
                <a:cs typeface="Helvetica" pitchFamily="34" charset="0"/>
              </a:rPr>
              <a:t>jednička ve speciálním školství v České republice</a:t>
            </a:r>
            <a:r>
              <a:rPr lang="cs-CZ">
                <a:latin typeface="Helvetica" pitchFamily="34" charset="0"/>
                <a:cs typeface="Helvetica" pitchFamily="34" charset="0"/>
              </a:rPr>
              <a:t>. </a:t>
            </a:r>
          </a:p>
          <a:p>
            <a:endParaRPr lang="cs-CZ">
              <a:latin typeface="Helvetica" pitchFamily="34" charset="0"/>
              <a:cs typeface="Helvetica" pitchFamily="34" charset="0"/>
            </a:endParaRPr>
          </a:p>
          <a:p>
            <a:r>
              <a:rPr lang="cs-CZ" b="1">
                <a:latin typeface="Helvetica" pitchFamily="34" charset="0"/>
                <a:cs typeface="Helvetica" pitchFamily="34" charset="0"/>
              </a:rPr>
              <a:t>Diakonie je nestátní nezisková organizace</a:t>
            </a:r>
            <a:r>
              <a:rPr lang="cs-CZ">
                <a:latin typeface="Helvetica" pitchFamily="34" charset="0"/>
                <a:cs typeface="Helvetica" pitchFamily="34" charset="0"/>
              </a:rPr>
              <a:t>,  která byla zřízena  Českobratrskou církví evangelickou za účelem poskytování charitativních služeb. </a:t>
            </a:r>
          </a:p>
          <a:p>
            <a:endParaRPr lang="cs-CZ">
              <a:latin typeface="Helvetica" pitchFamily="34" charset="0"/>
              <a:cs typeface="Helvetica" pitchFamily="34" charset="0"/>
            </a:endParaRPr>
          </a:p>
          <a:p>
            <a:r>
              <a:rPr lang="cs-CZ">
                <a:latin typeface="Helvetica" pitchFamily="34" charset="0"/>
                <a:cs typeface="Helvetica" pitchFamily="34" charset="0"/>
              </a:rPr>
              <a:t>Diakonie pomáhá lidem, kteří se pro svůj  věk, zdravotní hendikep, nemoc, osamění, sociální vyloučení či životní krizi neobejdou bez pomoci druhých.</a:t>
            </a:r>
          </a:p>
          <a:p>
            <a:endParaRPr lang="cs-CZ">
              <a:latin typeface="Helvetica" pitchFamily="34" charset="0"/>
              <a:cs typeface="Helvetica" pitchFamily="34" charset="0"/>
            </a:endParaRPr>
          </a:p>
          <a:p>
            <a:r>
              <a:rPr lang="cs-CZ">
                <a:latin typeface="Helvetica" pitchFamily="34" charset="0"/>
                <a:cs typeface="Helvetica" pitchFamily="34" charset="0"/>
              </a:rPr>
              <a:t>Diakonie zaměřuje své aktivity zejména na děti, mladé lidi a rodiny </a:t>
            </a:r>
          </a:p>
          <a:p>
            <a:r>
              <a:rPr lang="cs-CZ">
                <a:latin typeface="Helvetica" pitchFamily="34" charset="0"/>
                <a:cs typeface="Helvetica" pitchFamily="34" charset="0"/>
              </a:rPr>
              <a:t>v ohrožení, lidi v nouzi, lidi s hendikepem, seniory, umírající a humanitární </a:t>
            </a:r>
          </a:p>
          <a:p>
            <a:r>
              <a:rPr lang="cs-CZ">
                <a:latin typeface="Helvetica" pitchFamily="34" charset="0"/>
                <a:cs typeface="Helvetica" pitchFamily="34" charset="0"/>
              </a:rPr>
              <a:t>a rozvojovou pomoc.</a:t>
            </a:r>
          </a:p>
          <a:p>
            <a:endParaRPr lang="cs-CZ">
              <a:latin typeface="Helvetica" pitchFamily="34" charset="0"/>
              <a:cs typeface="Helvetica" pitchFamily="34" charset="0"/>
            </a:endParaRPr>
          </a:p>
          <a:p>
            <a:r>
              <a:rPr lang="cs-CZ">
                <a:latin typeface="Helvetica" pitchFamily="34" charset="0"/>
                <a:cs typeface="Helvetica" pitchFamily="34" charset="0"/>
              </a:rPr>
              <a:t>Péče a podpora poskytovaná v zařízeních Diakonie ČCE směřuje k tomu, aby lidé, kteří využívají jejích služeb, mohli žít v co největší míře svým běžným </a:t>
            </a:r>
          </a:p>
          <a:p>
            <a:r>
              <a:rPr lang="cs-CZ">
                <a:latin typeface="Helvetica" pitchFamily="34" charset="0"/>
                <a:cs typeface="Helvetica" pitchFamily="34" charset="0"/>
              </a:rPr>
              <a:t>a důstojným životem.</a:t>
            </a:r>
          </a:p>
          <a:p>
            <a:endParaRPr lang="cs-CZ">
              <a:latin typeface="Helvetica" pitchFamily="34" charset="0"/>
              <a:cs typeface="Helvetica" pitchFamily="34" charset="0"/>
            </a:endParaRPr>
          </a:p>
          <a:p>
            <a:endParaRPr lang="cs-CZ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6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b="1">
                <a:latin typeface="Helvetica" pitchFamily="34" charset="0"/>
                <a:cs typeface="Helvetica" pitchFamily="34" charset="0"/>
              </a:rPr>
              <a:t>1864: Evangelický farář Václav Šubert zakládá v Krabčicích pod Řípem „opatrovnu“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 (dnešními slovy přibližně „volnočasový klub“) 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pro děti místních sedláků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. Jedná se o první diakonický projekt na našem území. V Krabčicích později vznikne dívčí ústav a sirotčinec. Dodnes tam Diakonie provozuje domov odpočinku ve stáří. </a:t>
            </a:r>
          </a:p>
          <a:p>
            <a:r>
              <a:rPr lang="cs-CZ" sz="900" b="1">
                <a:latin typeface="Helvetica" pitchFamily="34" charset="0"/>
                <a:cs typeface="Helvetica" pitchFamily="34" charset="0"/>
              </a:rPr>
              <a:t>1889: V Čáslavi byl založen dobročinný spolek paní a dívek „Marta“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, který se staral o chudé a potřebné. Také v Čáslavi má dnes obnovená Diakonie své služby.</a:t>
            </a:r>
          </a:p>
          <a:p>
            <a:r>
              <a:rPr lang="cs-CZ" sz="900" b="1">
                <a:latin typeface="Helvetica" pitchFamily="34" charset="0"/>
                <a:cs typeface="Helvetica" pitchFamily="34" charset="0"/>
              </a:rPr>
              <a:t>1903: Vzniká „Česká Diakonie, spolek </a:t>
            </a:r>
            <a:r>
              <a:rPr lang="cs-CZ" sz="900" b="1" err="1">
                <a:latin typeface="Helvetica" pitchFamily="34" charset="0"/>
                <a:cs typeface="Helvetica" pitchFamily="34" charset="0"/>
              </a:rPr>
              <a:t>evanjelický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 pro ošetřování nemocných a chudých".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 Jeho posláním je poskytovat vzdělání a zázemí diakonkám – ženám, které na sebe berou závazek pečovat o chudé a nemocné. V průběhu let se aktivity České Diakonie rozrůstaly. Několik desítek sester diakonek pracovalo v různých zdravotnických zařízeních či docházelo ošetřovat nemocné do rodin. </a:t>
            </a:r>
          </a:p>
          <a:p>
            <a:r>
              <a:rPr lang="cs-CZ" sz="900">
                <a:latin typeface="Helvetica" pitchFamily="34" charset="0"/>
                <a:cs typeface="Helvetica" pitchFamily="34" charset="0"/>
              </a:rPr>
              <a:t>1959: 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Česká Diakonie zaniká, její činnost zakázal komunistický stát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. Z domovů České Diakonie se staly státní domovy důchodců. Státu propadá i veškerý majetek České Diakonie. 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Péče o potřebné se však neformálně udržuje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 v jednotlivých sborech (farnostech) evangelických církví.</a:t>
            </a:r>
          </a:p>
          <a:p>
            <a:r>
              <a:rPr lang="cs-CZ" sz="900" b="1">
                <a:latin typeface="Helvetica" pitchFamily="34" charset="0"/>
                <a:cs typeface="Helvetica" pitchFamily="34" charset="0"/>
              </a:rPr>
              <a:t>1989: 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Českobratrská církev evangelická 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obnovuje Diakonii 1. června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, tedy čtyři měsíce před listopadovými událostmi 17. listopadem. Diakonie Českobratrské církve evangelické navazuje na činnost České Diakonie. Mezi službami, které obnovená Diakonie rozvíjela jako první, byly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 služby krizové pomoci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 v Praze, 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stacionáře pro děti s mentálním postižením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 vznikající na různých místech republiky a byla založena také první střediska poskytující 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domácí péči o seniory a zdravotně postižené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. </a:t>
            </a:r>
          </a:p>
          <a:p>
            <a:r>
              <a:rPr lang="cs-CZ" sz="900" b="1">
                <a:latin typeface="Helvetica" pitchFamily="34" charset="0"/>
                <a:cs typeface="Helvetica" pitchFamily="34" charset="0"/>
              </a:rPr>
              <a:t>Na začátku nového tisíciletí</a:t>
            </a:r>
          </a:p>
          <a:p>
            <a:r>
              <a:rPr lang="cs-CZ" sz="900">
                <a:latin typeface="Helvetica" pitchFamily="34" charset="0"/>
                <a:cs typeface="Helvetica" pitchFamily="34" charset="0"/>
              </a:rPr>
              <a:t>Služby Diakonie se dále rozšířily o 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střediska působící na poli sociální prevence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, jako jsou nízkoprahové kluby určené dětem a mládeži, domy na půli cesty, občanské poradny nebo azylové domy. V roce 2003 přibyly do rodiny Diakonie také služby hospice.</a:t>
            </a:r>
          </a:p>
          <a:p>
            <a:r>
              <a:rPr lang="cs-CZ" sz="900" b="1">
                <a:latin typeface="Helvetica" pitchFamily="34" charset="0"/>
                <a:cs typeface="Helvetica" pitchFamily="34" charset="0"/>
              </a:rPr>
              <a:t>Důležitý byl také vznik speciálních škol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, jež se z legislativních důvodů oddělily od existujících středisek. Dnes provozuje Diakonie speciální školy určené především dětem s mentálním a </a:t>
            </a:r>
            <a:r>
              <a:rPr lang="cs-CZ" sz="900" err="1">
                <a:latin typeface="Helvetica" pitchFamily="34" charset="0"/>
                <a:cs typeface="Helvetica" pitchFamily="34" charset="0"/>
              </a:rPr>
              <a:t>kobinovaným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 hendikepem na 15 místech republiky. </a:t>
            </a:r>
          </a:p>
          <a:p>
            <a:r>
              <a:rPr lang="cs-CZ" sz="900">
                <a:latin typeface="Helvetica" pitchFamily="34" charset="0"/>
                <a:cs typeface="Helvetica" pitchFamily="34" charset="0"/>
              </a:rPr>
              <a:t>V roce 2011 vzniklo Středisko humanitární a rozvojové spolupráce, které 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pomáhá při humanitárních katastrofách u nás i ve světě a také se soustředí na rozvojovou pomoc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 v několika zemích světa. </a:t>
            </a:r>
            <a:r>
              <a:rPr lang="cs-CZ" sz="900" b="1">
                <a:latin typeface="Helvetica" pitchFamily="34" charset="0"/>
                <a:cs typeface="Helvetica" pitchFamily="34" charset="0"/>
              </a:rPr>
              <a:t>Důraz Diakonie klade i na vzdělávání</a:t>
            </a:r>
            <a:r>
              <a:rPr lang="cs-CZ" sz="900">
                <a:latin typeface="Helvetica" pitchFamily="34" charset="0"/>
                <a:cs typeface="Helvetica" pitchFamily="34" charset="0"/>
              </a:rPr>
              <a:t>, proto založila Diakonickou akademii, která připravuje kurzy celoživotního vzdělávání zaměřené na práci v sociálních službách.</a:t>
            </a:r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318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>
                <a:latin typeface="Helvetica" pitchFamily="34" charset="0"/>
                <a:cs typeface="Helvetica" pitchFamily="34" charset="0"/>
              </a:rPr>
              <a:t>Diakonie Praha</a:t>
            </a:r>
            <a:r>
              <a:rPr lang="cs-CZ">
                <a:latin typeface="Helvetica" pitchFamily="34" charset="0"/>
                <a:cs typeface="Helvetica" pitchFamily="34" charset="0"/>
              </a:rPr>
              <a:t> je jedním z mnoha středisek zřízených mateřskou Diakonií v České republice a zaměřuje se na </a:t>
            </a:r>
            <a:r>
              <a:rPr lang="cs-CZ" b="1">
                <a:latin typeface="Helvetica" pitchFamily="34" charset="0"/>
                <a:cs typeface="Helvetica" pitchFamily="34" charset="0"/>
              </a:rPr>
              <a:t>poskytování služeb lidem na území hlavního města Prahy. </a:t>
            </a:r>
          </a:p>
          <a:p>
            <a:endParaRPr lang="cs-CZ">
              <a:latin typeface="Helvetica" pitchFamily="34" charset="0"/>
              <a:cs typeface="Helvetica" pitchFamily="34" charset="0"/>
            </a:endParaRPr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24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>
                <a:latin typeface="Helvetica" pitchFamily="34" charset="0"/>
                <a:cs typeface="Helvetica" pitchFamily="34" charset="0"/>
              </a:rPr>
              <a:t>Diakonie Praha</a:t>
            </a:r>
            <a:r>
              <a:rPr lang="cs-CZ">
                <a:latin typeface="Helvetica" pitchFamily="34" charset="0"/>
                <a:cs typeface="Helvetica" pitchFamily="34" charset="0"/>
              </a:rPr>
              <a:t> je jedním z mnoha středisek zřízených mateřskou Diakonií v České republice a zaměřuje se na </a:t>
            </a:r>
            <a:r>
              <a:rPr lang="cs-CZ" b="1">
                <a:latin typeface="Helvetica" pitchFamily="34" charset="0"/>
                <a:cs typeface="Helvetica" pitchFamily="34" charset="0"/>
              </a:rPr>
              <a:t>poskytování služeb lidem na území hlavního města Prahy. </a:t>
            </a:r>
          </a:p>
          <a:p>
            <a:endParaRPr lang="cs-CZ">
              <a:latin typeface="Helvetica" pitchFamily="34" charset="0"/>
              <a:cs typeface="Helvetica" pitchFamily="34" charset="0"/>
            </a:endParaRPr>
          </a:p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248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22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221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22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E2C11-6EC8-439A-8D44-1E65CC3EF7E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22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55F5-92FD-4E66-8E91-599B7DD96A5F}" type="datetime1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257A-2FD8-4FFE-96ED-D11CD9153E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3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D697-960C-46BB-B4C3-4AE73B50686C}" type="datetime1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86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766-EED6-4FD6-AD4B-E46D43D211CC}" type="datetime1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4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C55F5-92FD-4E66-8E91-599B7DD96A5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7257A-2FD8-4FFE-96ED-D11CD9153EB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D7F7-4FA9-4E24-855D-278F948CE81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BAA3-5751-45FF-BD91-C3F506D5D91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C8CF-B3B6-4A98-9642-31B08718ACA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13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053-C87C-471B-B37C-9C8175D045C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943-B31D-4E19-9164-23D4773F6B2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813-3AB9-461C-ABF4-CE68F07ABA6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D9A-EF31-469E-BA82-FEB23BB88F1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D7F7-4FA9-4E24-855D-278F948CE81D}" type="datetime1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95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2D4B-5C2E-4C54-A952-518E085C05D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6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D697-960C-46BB-B4C3-4AE73B50686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6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6766-EED6-4FD6-AD4B-E46D43D211C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7BAA3-5751-45FF-BD91-C3F506D5D914}" type="datetime1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2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FC8CF-B3B6-4A98-9642-31B08718ACAE}" type="datetime1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97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B053-C87C-471B-B37C-9C8175D045C0}" type="datetime1">
              <a:rPr lang="cs-CZ" smtClean="0"/>
              <a:t>14.11.2023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8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3943-B31D-4E19-9164-23D4773F6B2B}" type="datetime1">
              <a:rPr lang="cs-CZ" smtClean="0"/>
              <a:t>14.11.2023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9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3813-3AB9-461C-ABF4-CE68F07ABA61}" type="datetime1">
              <a:rPr lang="cs-CZ" smtClean="0"/>
              <a:t>14.11.2023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0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EAD9A-EF31-469E-BA82-FEB23BB88F12}" type="datetime1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12D4B-5C2E-4C54-A952-518E085C05D7}" type="datetime1">
              <a:rPr lang="cs-CZ" smtClean="0"/>
              <a:t>14.11.2023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www.diakonie.cz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8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C5BB-DD4E-4C02-BA1B-50B69D48B1E6}" type="datetime1">
              <a:rPr lang="cs-CZ" smtClean="0"/>
              <a:t>14.11.2023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670D-B8BB-4B69-9C1D-032C189894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7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5C5BB-DD4E-4C02-BA1B-50B69D48B1E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14.11.2023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www.diakonie.cz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670D-B8BB-4B69-9C1D-032C189894CB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5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diakonie-praha.cz/" TargetMode="Externa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hyperlink" Target="http://www.novydomov.diakonie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5157192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ADEE"/>
              </a:solidFill>
            </a:endParaRPr>
          </a:p>
        </p:txBody>
      </p:sp>
      <p:pic>
        <p:nvPicPr>
          <p:cNvPr id="1027" name="Picture 3" descr="X:\0 2 - S E R V I S\G R A F I K A\_D I A K O N I E   C O R P O R A T E\AAA_ZÁSADNÍ\Diakonie_logo_zakla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3" y="5733256"/>
            <a:ext cx="2497001" cy="5282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ovéPole 4"/>
          <p:cNvSpPr txBox="1"/>
          <p:nvPr/>
        </p:nvSpPr>
        <p:spPr>
          <a:xfrm>
            <a:off x="602401" y="836712"/>
            <a:ext cx="10801200" cy="12849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cs-CZ" sz="5000" b="1" dirty="0">
                <a:solidFill>
                  <a:prstClr val="white"/>
                </a:solidFill>
                <a:latin typeface="Helvetica"/>
                <a:cs typeface="Helvetica"/>
              </a:rPr>
              <a:t>DIAKONIE ČCE – středisko Praha</a:t>
            </a:r>
            <a:endParaRPr lang="cs-CZ" sz="1400" dirty="0">
              <a:solidFill>
                <a:prstClr val="white"/>
              </a:solidFill>
              <a:latin typeface="Helvetica"/>
              <a:cs typeface="Helvetica"/>
            </a:endParaRPr>
          </a:p>
          <a:p>
            <a:pPr algn="ctr">
              <a:spcBef>
                <a:spcPts val="300"/>
              </a:spcBef>
            </a:pPr>
            <a:r>
              <a:rPr lang="cs-CZ" sz="2400" dirty="0">
                <a:solidFill>
                  <a:prstClr val="white"/>
                </a:solidFill>
                <a:latin typeface="Helvetica"/>
                <a:cs typeface="Helvetica"/>
              </a:rPr>
              <a:t>www.praha.diakonie.cz</a:t>
            </a:r>
          </a:p>
        </p:txBody>
      </p:sp>
      <p:pic>
        <p:nvPicPr>
          <p:cNvPr id="1026" name="Picture 2" descr="D:\Documents\Grafické podklady\Logo\Diakonie Praha\Diakonie RGB COLOR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377828"/>
            <a:ext cx="2160239" cy="11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8" y="2852936"/>
            <a:ext cx="2520279" cy="167702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2852936"/>
            <a:ext cx="2520280" cy="1677029"/>
          </a:xfrm>
          <a:prstGeom prst="rect">
            <a:avLst/>
          </a:prstGeom>
        </p:spPr>
      </p:pic>
      <p:pic>
        <p:nvPicPr>
          <p:cNvPr id="11" name="Obrázek 10" descr="D:\Documents\Akce\2022\122022_Pour féliciter 2023 SKP\05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834752"/>
            <a:ext cx="2626458" cy="1695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D:\Documents\Akce\2022\122022_Pour féliciter 2023 SKP\PF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31" y="2852935"/>
            <a:ext cx="2520280" cy="1677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51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413" y="2810571"/>
            <a:ext cx="3685924" cy="277967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47879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10</a:t>
            </a:fld>
            <a:endParaRPr lang="cs-CZ" sz="1400" b="1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1704" y="0"/>
            <a:ext cx="8394776" cy="6858000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21807" y="432115"/>
            <a:ext cx="79999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cs-CZ" sz="2400" b="1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Jaké důležité investice jste udělali v minulých letech a na jaké investice se chystáte?</a:t>
            </a:r>
            <a:endParaRPr lang="cs-CZ" sz="24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39">
            <a:off x="4161749" y="5665908"/>
            <a:ext cx="1231772" cy="12317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92390" y="953055"/>
            <a:ext cx="5113528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Aft>
                <a:spcPts val="500"/>
              </a:spcAft>
              <a:buClr>
                <a:srgbClr val="009ED6"/>
              </a:buClr>
              <a:buFont typeface="Wingdings" panose="05000000000000000000" pitchFamily="2" charset="2"/>
              <a:buChar char="§"/>
            </a:pPr>
            <a:endParaRPr lang="cs-CZ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Wingdings" panose="05000000000000000000" pitchFamily="2" charset="2"/>
              <a:buChar char="§"/>
            </a:pPr>
            <a:endParaRPr lang="cs-CZ" sz="2200">
              <a:solidFill>
                <a:srgbClr val="7F7F7F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3943" y="2112423"/>
            <a:ext cx="7645268" cy="44319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1995 - 2015 Rekonstrukce a přestavba objektu Vlachova ve Stodůlkách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2022 Výstavba Domova se zvláštním režimem Daniela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2023 Rekonstrukce pracovišť Denní stacionář Šípek a Centrum denních služeb v Krči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sz="2400" b="1" dirty="0">
              <a:solidFill>
                <a:srgbClr val="54378A"/>
              </a:solidFill>
              <a:latin typeface="Helvetica"/>
              <a:cs typeface="Helvetica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2024 Obnova zahrady DZR Daniela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2024 Rekonstrukce DOZP Šípková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2024 Plán národní obnovy - zvažujeme</a:t>
            </a:r>
          </a:p>
          <a:p>
            <a:pPr marL="285750" indent="-285750">
              <a:buFont typeface="Wingdings" pitchFamily="2" charset="2"/>
              <a:buChar char="ü"/>
            </a:pPr>
            <a:endParaRPr lang="cs-CZ" sz="2400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endParaRPr lang="cs-CZ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3352" y="6425402"/>
            <a:ext cx="249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www.diakonie-praha.cz</a:t>
            </a:r>
          </a:p>
        </p:txBody>
      </p:sp>
      <p:pic>
        <p:nvPicPr>
          <p:cNvPr id="2050" name="Picture 2" descr="D:\Documents\Grafické podklady\Logo\Diakonie Praha\Diakonie RGB WHIT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73" y="60659"/>
            <a:ext cx="259397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ocuments\Grafické podklady\Logo\Diakonie Praha\Diakonie RGB COLOR_png.png">
            <a:extLst>
              <a:ext uri="{FF2B5EF4-FFF2-40B4-BE49-F238E27FC236}">
                <a16:creationId xmlns:a16="http://schemas.microsoft.com/office/drawing/2014/main" id="{DFE380C1-9835-3EB5-A0D9-D9FF996F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601" y="434216"/>
            <a:ext cx="259397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/>
          <p:cNvSpPr txBox="1"/>
          <p:nvPr/>
        </p:nvSpPr>
        <p:spPr>
          <a:xfrm>
            <a:off x="2112713" y="5625707"/>
            <a:ext cx="6840760" cy="15773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300"/>
              </a:spcBef>
              <a:spcAft>
                <a:spcPts val="600"/>
              </a:spcAft>
            </a:pPr>
            <a:r>
              <a:rPr lang="cs-CZ" sz="2800" b="1">
                <a:solidFill>
                  <a:srgbClr val="009EE0"/>
                </a:solidFill>
                <a:latin typeface="Helvetica" pitchFamily="34" charset="0"/>
                <a:cs typeface="Helvetica" pitchFamily="34" charset="0"/>
              </a:rPr>
              <a:t>Pomoc má mnoho tváří</a:t>
            </a:r>
            <a:r>
              <a:rPr lang="cs-CZ" sz="2800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t>.</a:t>
            </a:r>
            <a:endParaRPr lang="cs-CZ" sz="2400" b="1">
              <a:solidFill>
                <a:srgbClr val="87888A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cs-CZ" sz="1400">
                <a:solidFill>
                  <a:srgbClr val="87888A"/>
                </a:solidFill>
                <a:latin typeface="Helvetica"/>
                <a:cs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cs-CZ" sz="1400">
                <a:solidFill>
                  <a:srgbClr val="87888A"/>
                </a:solidFill>
                <a:latin typeface="Helvetica"/>
                <a:cs typeface="Helvetica"/>
                <a:hlinkClick r:id="rId3"/>
              </a:rPr>
              <a:t>praha.diakonie</a:t>
            </a:r>
            <a:r>
              <a:rPr lang="cs-CZ" sz="1400">
                <a:solidFill>
                  <a:srgbClr val="87888A"/>
                </a:solidFill>
                <a:latin typeface="Helvetica"/>
                <a:cs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.cz</a:t>
            </a:r>
            <a:r>
              <a:rPr lang="cs-CZ" sz="1400">
                <a:solidFill>
                  <a:srgbClr val="87888A"/>
                </a:solidFill>
                <a:latin typeface="Helvetica"/>
                <a:cs typeface="Helvetica"/>
              </a:rPr>
              <a:t>, </a:t>
            </a:r>
            <a:r>
              <a:rPr lang="cs-CZ" sz="1400">
                <a:solidFill>
                  <a:srgbClr val="87888A"/>
                </a:solidFill>
                <a:latin typeface="Helvetica"/>
                <a:cs typeface="Helvetica"/>
                <a:hlinkClick r:id="rId4"/>
              </a:rPr>
              <a:t>www.novydomov.diakonie.cz</a:t>
            </a:r>
            <a:endParaRPr lang="cs-CZ" sz="1400">
              <a:solidFill>
                <a:srgbClr val="87888A"/>
              </a:solidFill>
              <a:latin typeface="Helvetica"/>
              <a:cs typeface="Helvetica"/>
            </a:endParaRPr>
          </a:p>
          <a:p>
            <a:pPr algn="ctr">
              <a:spcBef>
                <a:spcPts val="300"/>
              </a:spcBef>
            </a:pPr>
            <a:endParaRPr lang="cs-CZ" sz="1400">
              <a:solidFill>
                <a:srgbClr val="87888A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spcBef>
                <a:spcPts val="300"/>
              </a:spcBef>
            </a:pPr>
            <a:endParaRPr lang="cs-CZ" sz="2800" b="1">
              <a:solidFill>
                <a:srgbClr val="009EE0"/>
              </a:solidFill>
              <a:latin typeface="HelveticaNeueLT Pro 55 Roman" panose="020B0604020202020204" pitchFamily="34" charset="-18"/>
            </a:endParaRPr>
          </a:p>
        </p:txBody>
      </p:sp>
      <p:pic>
        <p:nvPicPr>
          <p:cNvPr id="25" name="Picture 3" descr="X:\0 2 - S E R V I S\G R A F I K A\_D I A K O N I E   C O R P O R A T E\AAA_ZÁSADNÍ\Diakonie_logo_zaklad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61" y="392119"/>
            <a:ext cx="3122785" cy="6606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68" y="1052736"/>
            <a:ext cx="4543145" cy="454314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9DE0"/>
              </a:clrFrom>
              <a:clrTo>
                <a:srgbClr val="009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3" y="1054053"/>
            <a:ext cx="4532840" cy="4546168"/>
          </a:xfrm>
          <a:prstGeom prst="rect">
            <a:avLst/>
          </a:prstGeom>
        </p:spPr>
      </p:pic>
      <p:pic>
        <p:nvPicPr>
          <p:cNvPr id="11" name="Picture 2" descr="D:\Documents\Grafické podklady\Logo\Diakonie Praha\Diakonie RGB COLOR_p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1" y="157149"/>
            <a:ext cx="2160239" cy="110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47879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2</a:t>
            </a:fld>
            <a:endParaRPr lang="cs-CZ" sz="1400" b="1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5753706" cy="6858000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818816" y="764704"/>
            <a:ext cx="6253848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</a:pPr>
            <a: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  <a:t>Jsme jeden </a:t>
            </a:r>
            <a:b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</a:br>
            <a: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  <a:t>z nejvýznamnějších poskytovatelů </a:t>
            </a:r>
            <a:b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</a:br>
            <a:r>
              <a:rPr lang="cs-CZ" sz="2800" b="1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sociálních služeb </a:t>
            </a:r>
            <a: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  <a:t>v ČR  </a:t>
            </a:r>
          </a:p>
          <a:p>
            <a:pPr marL="452438">
              <a:spcBef>
                <a:spcPts val="300"/>
              </a:spcBef>
            </a:pPr>
            <a: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  <a:t>a jednička ve </a:t>
            </a:r>
            <a:r>
              <a:rPr lang="cs-CZ" sz="2800" b="1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speciálním školství</a:t>
            </a:r>
            <a: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39">
            <a:off x="4445265" y="5589491"/>
            <a:ext cx="1231772" cy="12317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24148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Jsme součástí Diakonie ČCE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866861" y="2992086"/>
            <a:ext cx="59135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</a:pPr>
            <a: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  <a:t>Pomáháme </a:t>
            </a:r>
            <a:b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</a:br>
            <a:r>
              <a:rPr lang="cs-CZ" sz="2800" b="1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dětem a dospělým</a:t>
            </a:r>
            <a:r>
              <a:rPr lang="cs-CZ" sz="2800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, </a:t>
            </a:r>
            <a:r>
              <a:rPr lang="cs-CZ" sz="2800" b="1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seniorům</a:t>
            </a:r>
            <a:r>
              <a:rPr lang="cs-CZ" sz="2800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 </a:t>
            </a:r>
            <a:b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</a:br>
            <a: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  <a:t>i lidem v různých </a:t>
            </a:r>
            <a:r>
              <a:rPr lang="cs-CZ" sz="2800" b="1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životních krizích</a:t>
            </a:r>
            <a:r>
              <a:rPr lang="cs-CZ" sz="2800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181752"/>
            <a:ext cx="4151784" cy="415178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6861" y="5211337"/>
            <a:ext cx="5383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</a:pPr>
            <a:r>
              <a:rPr lang="cs-CZ" sz="2800">
                <a:solidFill>
                  <a:schemeClr val="bg1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Celkem ročně podpoříme</a:t>
            </a:r>
            <a:br>
              <a:rPr lang="cs-CZ" sz="2800">
                <a:latin typeface="Helvetica" pitchFamily="34" charset="0"/>
                <a:cs typeface="Helvetica" pitchFamily="34" charset="0"/>
              </a:rPr>
            </a:br>
            <a:r>
              <a:rPr lang="cs-CZ" sz="2800" b="1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25 tisíc lidí</a:t>
            </a:r>
            <a:r>
              <a:rPr lang="cs-CZ" sz="2800">
                <a:solidFill>
                  <a:srgbClr val="87888A"/>
                </a:solidFill>
                <a:latin typeface="Helvetica" pitchFamily="34" charset="0"/>
                <a:cs typeface="Helvetica" pitchFamily="34" charset="0"/>
              </a:rPr>
              <a:t>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63352" y="6394623"/>
            <a:ext cx="249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www.diakonie-praha.cz</a:t>
            </a:r>
          </a:p>
        </p:txBody>
      </p:sp>
    </p:spTree>
    <p:extLst>
      <p:ext uri="{BB962C8B-B14F-4D97-AF65-F5344CB8AC3E}">
        <p14:creationId xmlns:p14="http://schemas.microsoft.com/office/powerpoint/2010/main" val="40934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47879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3</a:t>
            </a:fld>
            <a:endParaRPr lang="cs-CZ" sz="1400" b="1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0"/>
            <a:ext cx="5231904" cy="6858000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64553" y="1052736"/>
            <a:ext cx="410279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</a:pPr>
            <a:r>
              <a:rPr lang="cs-CZ" sz="28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Navazujeme na více než </a:t>
            </a:r>
            <a:r>
              <a:rPr lang="cs-CZ" sz="2800" b="1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150letou tradici </a:t>
            </a:r>
            <a:r>
              <a:rPr lang="cs-CZ" sz="28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diakonických spolků </a:t>
            </a:r>
            <a:br>
              <a:rPr lang="cs-CZ" sz="28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</a:br>
            <a:r>
              <a:rPr lang="cs-CZ" sz="28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u nás </a:t>
            </a:r>
          </a:p>
          <a:p>
            <a:pPr>
              <a:spcBef>
                <a:spcPts val="300"/>
              </a:spcBef>
            </a:pPr>
            <a:endParaRPr lang="cs-CZ" sz="28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</a:pPr>
            <a:r>
              <a:rPr lang="cs-CZ" sz="28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a na </a:t>
            </a:r>
            <a:r>
              <a:rPr lang="cs-CZ" sz="2800" b="1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dva tisíce let </a:t>
            </a:r>
            <a:r>
              <a:rPr lang="cs-CZ" sz="28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křesťanské mezilidské pomoci.</a:t>
            </a:r>
            <a:endParaRPr lang="cs-CZ" sz="28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39">
            <a:off x="10411741" y="5364066"/>
            <a:ext cx="1231772" cy="12317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0"/>
            <a:ext cx="6858000" cy="6858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57455" y="332656"/>
            <a:ext cx="560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Naše historie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39">
            <a:off x="3796405" y="5665910"/>
            <a:ext cx="1231772" cy="123177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63352" y="6394623"/>
            <a:ext cx="249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www.diakonie-praha.cz</a:t>
            </a:r>
          </a:p>
        </p:txBody>
      </p:sp>
    </p:spTree>
    <p:extLst>
      <p:ext uri="{BB962C8B-B14F-4D97-AF65-F5344CB8AC3E}">
        <p14:creationId xmlns:p14="http://schemas.microsoft.com/office/powerpoint/2010/main" val="355534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66" y="0"/>
            <a:ext cx="7044883" cy="6858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47879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4</a:t>
            </a:fld>
            <a:endParaRPr lang="cs-CZ" sz="1400" b="1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-4167" y="0"/>
            <a:ext cx="5447928" cy="6858000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1384" y="466128"/>
            <a:ext cx="5026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Diakonie Praha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39">
            <a:off x="4588493" y="5940216"/>
            <a:ext cx="1231772" cy="123177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8814" y="1294881"/>
            <a:ext cx="4884947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Poskytuje </a:t>
            </a:r>
            <a:r>
              <a:rPr lang="cs-CZ" sz="2400" b="1" dirty="0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sociální služby </a:t>
            </a:r>
          </a:p>
          <a:p>
            <a:pPr>
              <a:spcBef>
                <a:spcPts val="300"/>
              </a:spcBef>
            </a:pPr>
            <a:r>
              <a:rPr lang="cs-CZ" sz="2400" b="1" dirty="0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      </a:t>
            </a:r>
            <a:r>
              <a:rPr lang="cs-CZ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už více než 30 let. </a:t>
            </a:r>
          </a:p>
          <a:p>
            <a:pPr>
              <a:spcBef>
                <a:spcPts val="300"/>
              </a:spcBef>
            </a:pPr>
            <a:endParaRPr lang="cs-CZ" sz="800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</a:pPr>
            <a:r>
              <a:rPr lang="cs-CZ" sz="24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Cílovou skupinou jsou </a:t>
            </a:r>
          </a:p>
          <a:p>
            <a:pPr marL="452438" lvl="0"/>
            <a:r>
              <a:rPr lang="cs-CZ" sz="2400" b="1" dirty="0">
                <a:solidFill>
                  <a:srgbClr val="54378A"/>
                </a:solidFill>
                <a:latin typeface="Helvetica" pitchFamily="34" charset="0"/>
                <a:cs typeface="Helvetica" pitchFamily="34" charset="0"/>
              </a:rPr>
              <a:t>lidé s mentálním nebo kombinovaným znevýhodněním, lidé v krizových životních situacích, sociálně oslabená část populace, ohrožené rodiny, lidé s duševním onemocněním, senioři.</a:t>
            </a:r>
          </a:p>
          <a:p>
            <a:pPr marL="452438">
              <a:spcBef>
                <a:spcPts val="300"/>
              </a:spcBef>
            </a:pPr>
            <a:r>
              <a:rPr lang="cs-CZ" sz="2800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.</a:t>
            </a:r>
            <a:endParaRPr lang="cs-CZ" sz="28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3352" y="6425402"/>
            <a:ext cx="249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www.diakonie-praha.cz</a:t>
            </a:r>
          </a:p>
        </p:txBody>
      </p:sp>
      <p:pic>
        <p:nvPicPr>
          <p:cNvPr id="1026" name="Picture 2" descr="D:\Documents\Grafické podklady\Logo\Diakonie Praha\Diakonie RGB WHITE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5373"/>
            <a:ext cx="259397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47879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5</a:t>
            </a:fld>
            <a:endParaRPr lang="cs-CZ" sz="1400" b="1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-4167" y="26973"/>
            <a:ext cx="12191290" cy="6831027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51384" y="466128"/>
            <a:ext cx="502612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latin typeface="Helvetica"/>
                <a:cs typeface="Helvetica"/>
              </a:rPr>
              <a:t>Diakonie Praha historie</a:t>
            </a:r>
            <a:endParaRPr lang="cs-CZ" sz="28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39">
            <a:off x="4588493" y="5940216"/>
            <a:ext cx="1231772" cy="123177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2071" y="1294881"/>
            <a:ext cx="11459724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itchFamily="2" charset="2"/>
              <a:buChar char="•"/>
            </a:pPr>
            <a:r>
              <a:rPr lang="cs-CZ" sz="3200" b="1" dirty="0">
                <a:solidFill>
                  <a:srgbClr val="54378A"/>
                </a:solidFill>
                <a:ea typeface="+mn-lt"/>
                <a:cs typeface="+mn-lt"/>
              </a:rPr>
              <a:t>1989 - SOS centrum začíná poskytovat krizovou pomoc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US" sz="3200" b="1" dirty="0">
                <a:solidFill>
                  <a:srgbClr val="54378A"/>
                </a:solidFill>
                <a:ea typeface="+mn-lt"/>
                <a:cs typeface="+mn-lt"/>
              </a:rPr>
              <a:t>1990 – </a:t>
            </a:r>
            <a:r>
              <a:rPr lang="cs-CZ" sz="3200" b="1" dirty="0">
                <a:solidFill>
                  <a:srgbClr val="54378A"/>
                </a:solidFill>
                <a:ea typeface="+mn-lt"/>
                <a:cs typeface="+mn-lt"/>
              </a:rPr>
              <a:t>Denní stacionář Ratolest a vznik Pečovatelské služby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cs-CZ" sz="3200" b="1" dirty="0">
                <a:solidFill>
                  <a:srgbClr val="54378A"/>
                </a:solidFill>
                <a:ea typeface="+mn-lt"/>
                <a:cs typeface="+mn-lt"/>
              </a:rPr>
              <a:t>1992 - Otevření Dětského centra Diakonie, denního a týdenního stacionáře pro děti s mentálním a kombinovaným hendikepem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cs-CZ" sz="3200" b="1" dirty="0">
                <a:solidFill>
                  <a:srgbClr val="54378A"/>
                </a:solidFill>
                <a:ea typeface="+mn-lt"/>
                <a:cs typeface="+mn-lt"/>
              </a:rPr>
              <a:t>1994 – Stacionář, odlehčovací služba a raná péče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cs-CZ" sz="3200" b="1" dirty="0">
                <a:solidFill>
                  <a:srgbClr val="54378A"/>
                </a:solidFill>
                <a:ea typeface="+mn-lt"/>
                <a:cs typeface="+mn-lt"/>
              </a:rPr>
              <a:t>1996 – Azylový dům a PS Klamovka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cs-CZ" sz="3200" b="1" dirty="0">
                <a:solidFill>
                  <a:srgbClr val="54378A"/>
                </a:solidFill>
                <a:ea typeface="+mn-lt"/>
                <a:cs typeface="+mn-lt"/>
              </a:rPr>
              <a:t>2015 – Sloučení střediska Ratolest a střediska Stodůlky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cs-CZ" sz="3200" b="1" dirty="0">
                <a:solidFill>
                  <a:srgbClr val="54378A"/>
                </a:solidFill>
                <a:ea typeface="+mn-lt"/>
                <a:cs typeface="+mn-lt"/>
              </a:rPr>
              <a:t>2022 – Domov se zvláštním režimem Daniela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cs-CZ" sz="3200" b="1" dirty="0">
                <a:solidFill>
                  <a:srgbClr val="54378A"/>
                </a:solidFill>
                <a:ea typeface="+mn-lt"/>
                <a:cs typeface="+mn-lt"/>
              </a:rPr>
              <a:t>2023 – Sloučení střediska Praha a Střediska křesťanské pomoci</a:t>
            </a:r>
          </a:p>
          <a:p>
            <a:pPr marL="285750" indent="-285750">
              <a:buFont typeface="Arial" pitchFamily="2" charset="2"/>
              <a:buChar char="•"/>
            </a:pPr>
            <a:endParaRPr lang="cs-CZ" sz="3200" b="1" dirty="0">
              <a:solidFill>
                <a:srgbClr val="54378A"/>
              </a:solidFill>
              <a:ea typeface="+mn-lt"/>
              <a:cs typeface="+mn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3352" y="6425402"/>
            <a:ext cx="249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www.diakonie-praha.cz</a:t>
            </a:r>
          </a:p>
        </p:txBody>
      </p:sp>
      <p:pic>
        <p:nvPicPr>
          <p:cNvPr id="1026" name="Picture 2" descr="D:\Documents\Grafické podklady\Logo\Diakonie Praha\Diakonie RGB WHITE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35373"/>
            <a:ext cx="259397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60" y="1751281"/>
            <a:ext cx="4464923" cy="36138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47879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6</a:t>
            </a:fld>
            <a:endParaRPr lang="cs-CZ" sz="1400" b="1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6003" y="-23595"/>
            <a:ext cx="7168053" cy="6858000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883579" y="186183"/>
            <a:ext cx="5026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Naše služby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39">
            <a:off x="4145236" y="5809515"/>
            <a:ext cx="1231772" cy="12317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3352" y="909665"/>
            <a:ext cx="6864926" cy="62940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5600">
              <a:spcAft>
                <a:spcPts val="500"/>
              </a:spcAft>
              <a:buClr>
                <a:srgbClr val="009ED6"/>
              </a:buClr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14 ambulantních, pobytových  </a:t>
            </a:r>
            <a:endParaRPr lang="cs-CZ" sz="2400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55600">
              <a:spcAft>
                <a:spcPts val="500"/>
              </a:spcAft>
              <a:buClr>
                <a:srgbClr val="009ED6"/>
              </a:buClr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a terénních služeb :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Azylový dům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Denní stacionáře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Týdenní stacionář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Odlehčovací služba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Domov pro osoby se zdravotním postižením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Domov se zvláštním režimem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Pečovatelské služby </a:t>
            </a:r>
            <a:r>
              <a:rPr lang="cs-CZ" sz="1400" b="1" dirty="0">
                <a:solidFill>
                  <a:schemeClr val="bg1"/>
                </a:solidFill>
                <a:latin typeface="Helvetica"/>
                <a:cs typeface="Helvetica"/>
              </a:rPr>
              <a:t>Vinohrady/Vršovice, Klamovka,  Ďáblice, 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Chráněné bydlení - 6 bytů</a:t>
            </a:r>
            <a:endParaRPr lang="cs-CZ" sz="16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Krizová pomoc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Služba následné péče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Sociální aktivizační služba pro rodiny s dětmi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Centrum denních služeb </a:t>
            </a: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r>
              <a:rPr lang="cs-CZ" sz="1600" b="1" dirty="0">
                <a:solidFill>
                  <a:schemeClr val="bg1"/>
                </a:solidFill>
                <a:latin typeface="Helvetica"/>
                <a:cs typeface="Helvetica"/>
              </a:rPr>
              <a:t>Sociálně terapeutická dílny </a:t>
            </a: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endParaRPr lang="cs-CZ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endParaRPr lang="cs-CZ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3352" y="6425402"/>
            <a:ext cx="249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www.diakonie-praha.cz</a:t>
            </a:r>
          </a:p>
        </p:txBody>
      </p:sp>
      <p:pic>
        <p:nvPicPr>
          <p:cNvPr id="3074" name="Picture 2" descr="D:\Documents\Grafické podklady\Logo\Diakonie Praha\Diakonie RGB COLOR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89" y="9384"/>
            <a:ext cx="259397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5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30" y="1074318"/>
            <a:ext cx="6611234" cy="53510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47879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7</a:t>
            </a:fld>
            <a:endParaRPr lang="cs-CZ" sz="1400" b="1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9384"/>
            <a:ext cx="5447928" cy="6858000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256260" y="402816"/>
            <a:ext cx="510704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cs-CZ" sz="2800" b="1" dirty="0">
                <a:solidFill>
                  <a:schemeClr val="bg1"/>
                </a:solidFill>
                <a:latin typeface="Helvetica"/>
                <a:cs typeface="Helvetica"/>
              </a:rPr>
              <a:t>Počet klientů a zaměstnanců</a:t>
            </a:r>
            <a:endParaRPr lang="cs-CZ" sz="28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39">
            <a:off x="4145236" y="5809515"/>
            <a:ext cx="1231772" cy="123177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63352" y="6425402"/>
            <a:ext cx="249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www.diakonie-praha.cz</a:t>
            </a:r>
          </a:p>
        </p:txBody>
      </p:sp>
      <p:pic>
        <p:nvPicPr>
          <p:cNvPr id="3074" name="Picture 2" descr="D:\Documents\Grafické podklady\Logo\Diakonie Praha\Diakonie RGB COLOR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89" y="9384"/>
            <a:ext cx="259397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7BF7A455-82CC-D77A-D3D6-C9A2855E6E80}"/>
              </a:ext>
            </a:extLst>
          </p:cNvPr>
          <p:cNvSpPr/>
          <p:nvPr/>
        </p:nvSpPr>
        <p:spPr>
          <a:xfrm>
            <a:off x="349306" y="1842688"/>
            <a:ext cx="4920950" cy="21031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98500" indent="-342900">
              <a:spcAft>
                <a:spcPts val="500"/>
              </a:spcAft>
              <a:buFont typeface="Wingdings,Sans-Serif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Počet zaměstnanců: </a:t>
            </a:r>
          </a:p>
          <a:p>
            <a:pPr marL="355600">
              <a:spcAft>
                <a:spcPts val="500"/>
              </a:spcAft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148 + DPP a DPČ</a:t>
            </a:r>
            <a:endParaRPr lang="cs-CZ" sz="12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698500" indent="-342900">
              <a:spcAft>
                <a:spcPts val="500"/>
              </a:spcAft>
              <a:buFont typeface="Wingdings,Sans-Serif" pitchFamily="2" charset="2"/>
              <a:buChar char="ü"/>
            </a:pPr>
            <a:endParaRPr lang="cs-CZ" sz="2400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698500" indent="-342900">
              <a:spcAft>
                <a:spcPts val="500"/>
              </a:spcAft>
              <a:buFont typeface="Wingdings,Sans-Serif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Počet klientů: 1950</a:t>
            </a:r>
            <a:endParaRPr lang="cs-CZ" sz="2400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endParaRPr lang="cs-CZ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7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562" y="1944211"/>
            <a:ext cx="3698102" cy="29909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47879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8</a:t>
            </a:fld>
            <a:endParaRPr lang="cs-CZ" sz="1400" b="1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2641"/>
            <a:ext cx="8158759" cy="6858000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18623" y="278709"/>
            <a:ext cx="764338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cs-CZ" sz="2400" b="1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V jakém segmentu sociálních služeb jste pro Prahu důležitým poskytovatelem?</a:t>
            </a:r>
            <a:endParaRPr lang="cs-CZ" sz="2400" b="1" dirty="0">
              <a:solidFill>
                <a:schemeClr val="bg1"/>
              </a:solidFill>
              <a:latin typeface="Helvetica"/>
              <a:cs typeface="Helvetica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39">
            <a:off x="4145236" y="5809515"/>
            <a:ext cx="1231772" cy="12317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21741" y="1678408"/>
            <a:ext cx="5343232" cy="24468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98500" indent="-342900">
              <a:spcAft>
                <a:spcPts val="500"/>
              </a:spcAft>
              <a:buClr>
                <a:srgbClr val="009ED6"/>
              </a:buClr>
              <a:buFont typeface="Wingdings"/>
              <a:buChar char="ü"/>
            </a:pPr>
            <a:endParaRPr lang="cs-CZ" sz="2400" b="1" dirty="0">
              <a:solidFill>
                <a:srgbClr val="54378A"/>
              </a:solidFill>
              <a:latin typeface="Helvetica"/>
              <a:cs typeface="Helvetica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Wingdings" panose="05000000000000000000" pitchFamily="2" charset="2"/>
              <a:buChar char="§"/>
            </a:pPr>
            <a:endParaRPr lang="cs-CZ" b="1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endParaRPr lang="cs-CZ" sz="14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endParaRPr lang="cs-CZ" b="1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endParaRPr lang="cs-CZ" b="1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Wingdings" panose="05000000000000000000" pitchFamily="2" charset="2"/>
              <a:buChar char="§"/>
            </a:pPr>
            <a:endParaRPr lang="cs-CZ" b="1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Wingdings" panose="05000000000000000000" pitchFamily="2" charset="2"/>
              <a:buChar char="§"/>
            </a:pPr>
            <a:endParaRPr lang="cs-CZ" b="1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3352" y="6425402"/>
            <a:ext cx="249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www.diakonie-praha.cz</a:t>
            </a:r>
          </a:p>
        </p:txBody>
      </p:sp>
      <p:pic>
        <p:nvPicPr>
          <p:cNvPr id="3074" name="Picture 2" descr="D:\Documents\Grafické podklady\Logo\Diakonie Praha\Diakonie RGB COLOR_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89" y="9384"/>
            <a:ext cx="259397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9D58A61-A072-A1B0-A627-994BCD703148}"/>
              </a:ext>
            </a:extLst>
          </p:cNvPr>
          <p:cNvSpPr/>
          <p:nvPr/>
        </p:nvSpPr>
        <p:spPr>
          <a:xfrm>
            <a:off x="416739" y="1815714"/>
            <a:ext cx="7645268" cy="284180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98500" indent="-342900">
              <a:spcAft>
                <a:spcPts val="500"/>
              </a:spcAft>
              <a:buFont typeface="Wingdings,Sans-Serif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SOS centrum - krizová pomoc pro Pražany</a:t>
            </a:r>
          </a:p>
          <a:p>
            <a:pPr marL="698500" indent="-342900">
              <a:spcAft>
                <a:spcPts val="500"/>
              </a:spcAft>
              <a:buFont typeface="Wingdings,Sans-Serif" pitchFamily="2" charset="2"/>
              <a:buChar char="ü"/>
            </a:pPr>
            <a:endParaRPr lang="cs-CZ" sz="2400" b="1" dirty="0">
              <a:solidFill>
                <a:srgbClr val="54378A"/>
              </a:solidFill>
              <a:latin typeface="Helvetica"/>
              <a:cs typeface="Helvetica"/>
            </a:endParaRPr>
          </a:p>
          <a:p>
            <a:pPr marL="698500" indent="-342900">
              <a:spcAft>
                <a:spcPts val="500"/>
              </a:spcAft>
              <a:buFont typeface="Wingdings,Sans-Serif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Helvetica"/>
                <a:cs typeface="Helvetica"/>
              </a:rPr>
              <a:t>Domov ze zvláštním režimem Daniela - komunitní styl bydlení pro lidi s PA, kteří potřebují vysokou míru individuální podpory</a:t>
            </a:r>
            <a:endParaRPr lang="cs-CZ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55600">
              <a:spcAft>
                <a:spcPts val="500"/>
              </a:spcAft>
            </a:pPr>
            <a:endParaRPr lang="cs-CZ" sz="2400" b="1" dirty="0">
              <a:solidFill>
                <a:srgbClr val="54378A"/>
              </a:solidFill>
              <a:latin typeface="Helvetica"/>
              <a:cs typeface="Helvetica"/>
            </a:endParaRPr>
          </a:p>
          <a:p>
            <a:endParaRPr lang="cs-CZ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1478790" y="6394623"/>
            <a:ext cx="44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B07257A-2FD8-4FFE-96ED-D11CD9153EB1}" type="slidenum">
              <a:rPr lang="cs-CZ" sz="1200" b="1">
                <a:solidFill>
                  <a:srgbClr val="009EE0"/>
                </a:solidFill>
                <a:latin typeface="HelveticaNeueLT Pro 55 Roman" panose="020B0604020202020204" pitchFamily="34" charset="-18"/>
                <a:cs typeface="Arial" panose="020B0604020202020204" pitchFamily="34" charset="0"/>
              </a:rPr>
              <a:pPr algn="ctr"/>
              <a:t>9</a:t>
            </a:fld>
            <a:endParaRPr lang="cs-CZ" sz="1400" b="1">
              <a:solidFill>
                <a:srgbClr val="009EE0"/>
              </a:solidFill>
              <a:latin typeface="HelveticaNeueLT Pro 55 Roman" panose="020B0604020202020204" pitchFamily="34" charset="-18"/>
              <a:cs typeface="Arial" panose="020B0604020202020204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0" y="2641"/>
            <a:ext cx="9048884" cy="6858000"/>
          </a:xfrm>
          <a:prstGeom prst="rect">
            <a:avLst/>
          </a:prstGeom>
          <a:solidFill>
            <a:srgbClr val="009EE0"/>
          </a:solidFill>
          <a:ln>
            <a:solidFill>
              <a:srgbClr val="009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18623" y="278709"/>
            <a:ext cx="9051908" cy="8694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cs-CZ" sz="2400" b="1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Co je z hlediska hodnot, cílových skupin a  </a:t>
            </a:r>
          </a:p>
          <a:p>
            <a:pPr>
              <a:spcBef>
                <a:spcPts val="300"/>
              </a:spcBef>
            </a:pPr>
            <a:r>
              <a:rPr lang="cs-CZ" sz="2400" b="1" dirty="0">
                <a:solidFill>
                  <a:schemeClr val="bg1"/>
                </a:solidFill>
                <a:latin typeface="Helvetica"/>
                <a:ea typeface="+mn-lt"/>
                <a:cs typeface="+mn-lt"/>
              </a:rPr>
              <a:t>řízení organizace na Diakonii Praha originální?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939">
            <a:off x="4145236" y="5809515"/>
            <a:ext cx="1231772" cy="12317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63352" y="2582019"/>
            <a:ext cx="8647479" cy="33137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98500" indent="-342900">
              <a:spcAft>
                <a:spcPts val="500"/>
              </a:spcAft>
              <a:buClr>
                <a:srgbClr val="009ED6"/>
              </a:buClr>
              <a:buFont typeface="Arial"/>
              <a:buChar char="•"/>
            </a:pPr>
            <a:endParaRPr lang="cs-CZ" sz="2400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698500" indent="-342900">
              <a:spcAft>
                <a:spcPts val="500"/>
              </a:spcAft>
              <a:buClr>
                <a:srgbClr val="009ED6"/>
              </a:buClr>
              <a:buFont typeface="Arial"/>
              <a:buChar char="•"/>
            </a:pPr>
            <a:endParaRPr lang="cs-CZ" sz="2400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698500" indent="-342900">
              <a:spcAft>
                <a:spcPts val="500"/>
              </a:spcAft>
              <a:buClr>
                <a:srgbClr val="009ED6"/>
              </a:buClr>
              <a:buFont typeface="Arial"/>
              <a:buChar char="•"/>
            </a:pPr>
            <a:endParaRPr lang="cs-CZ" sz="2400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127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endParaRPr lang="cs-CZ" sz="1400" b="1" dirty="0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endParaRPr lang="cs-CZ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Arial" pitchFamily="34" charset="0"/>
              <a:buChar char="•"/>
            </a:pPr>
            <a:endParaRPr lang="cs-CZ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pPr marL="342900" indent="-342900">
              <a:spcAft>
                <a:spcPts val="500"/>
              </a:spcAft>
              <a:buClr>
                <a:srgbClr val="009ED6"/>
              </a:buClr>
              <a:buFont typeface="Wingdings" panose="05000000000000000000" pitchFamily="2" charset="2"/>
              <a:buChar char="§"/>
            </a:pPr>
            <a:endParaRPr lang="cs-CZ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63352" y="6425402"/>
            <a:ext cx="2496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www.diakonie-praha.cz</a:t>
            </a:r>
          </a:p>
        </p:txBody>
      </p:sp>
      <p:pic>
        <p:nvPicPr>
          <p:cNvPr id="3074" name="Picture 2" descr="D:\Documents\Grafické podklady\Logo\Diakonie Praha\Diakonie RGB COLOR_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689" y="9384"/>
            <a:ext cx="259397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E1ED2CE-C715-BF59-04CF-F0BA4ACE231E}"/>
              </a:ext>
            </a:extLst>
          </p:cNvPr>
          <p:cNvSpPr/>
          <p:nvPr/>
        </p:nvSpPr>
        <p:spPr>
          <a:xfrm>
            <a:off x="571836" y="2382157"/>
            <a:ext cx="8152853" cy="41549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Arial"/>
                <a:cs typeface="Arial"/>
              </a:rPr>
              <a:t>Hodnoty Diakonie ČCE jsou provázané se standardy kvality.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Arial"/>
                <a:cs typeface="Arial"/>
              </a:rPr>
              <a:t>Participativní model řízení.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Arial"/>
                <a:cs typeface="Arial"/>
              </a:rPr>
              <a:t>Interní kontrola kvality poskytovaných služeb odborným týmem Diakonie ČCE a vyhodnocování všech služeb v ČR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cs-CZ" sz="2400" b="1" dirty="0">
                <a:solidFill>
                  <a:srgbClr val="54378A"/>
                </a:solidFill>
                <a:latin typeface="Arial"/>
                <a:cs typeface="Arial"/>
              </a:rPr>
              <a:t>Výměna zkušeností probíhá na sekcích napříč republikou a to jak ve službách péče tak prevence. Podporujeme pracovníky </a:t>
            </a:r>
            <a:r>
              <a:rPr lang="cs-CZ" sz="2400" b="1">
                <a:solidFill>
                  <a:srgbClr val="54378A"/>
                </a:solidFill>
                <a:latin typeface="Arial"/>
                <a:cs typeface="Arial"/>
              </a:rPr>
              <a:t>ve stážích.</a:t>
            </a:r>
            <a:endParaRPr lang="cs-CZ" sz="2400" b="1" dirty="0">
              <a:solidFill>
                <a:srgbClr val="54378A"/>
              </a:solidFill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cs-CZ" sz="2400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  <a:p>
            <a:endParaRPr lang="cs-CZ" sz="2400" b="1" dirty="0">
              <a:solidFill>
                <a:srgbClr val="54378A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Obrázek 1" descr="Obsah obrázku čtverec&#10;&#10;Popis se vygeneroval automaticky.">
            <a:extLst>
              <a:ext uri="{FF2B5EF4-FFF2-40B4-BE49-F238E27FC236}">
                <a16:creationId xmlns:a16="http://schemas.microsoft.com/office/drawing/2014/main" id="{CF7AF34F-6052-0596-59F3-1DCCB9674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303" y="1776748"/>
            <a:ext cx="3053394" cy="1787246"/>
          </a:xfrm>
          <a:prstGeom prst="rect">
            <a:avLst/>
          </a:prstGeom>
        </p:spPr>
      </p:pic>
      <p:pic>
        <p:nvPicPr>
          <p:cNvPr id="3" name="Obrázek 2" descr="Obsah obrázku diagram, schématické&#10;&#10;Popis se vygeneroval automaticky.">
            <a:extLst>
              <a:ext uri="{FF2B5EF4-FFF2-40B4-BE49-F238E27FC236}">
                <a16:creationId xmlns:a16="http://schemas.microsoft.com/office/drawing/2014/main" id="{281B90F7-FC00-9D20-1CC2-3AE6B7057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3721927"/>
            <a:ext cx="2743200" cy="24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2014_DIA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onie_prezentace_šablona_2019.potx.pptx" id="{A551F991-3775-4CD2-AE08-C0FA3B1C8569}" vid="{A5A7F3FB-36F4-4C4D-91F9-802FB8543974}"/>
    </a:ext>
  </a:extLst>
</a:theme>
</file>

<file path=ppt/theme/theme2.xml><?xml version="1.0" encoding="utf-8"?>
<a:theme xmlns:a="http://schemas.openxmlformats.org/drawingml/2006/main" name="3_2014_DIA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onie_prezentace_šablona_2019.potx.pptx" id="{A551F991-3775-4CD2-AE08-C0FA3B1C8569}" vid="{397DFC02-D40F-4904-A079-7BEF9B9293B2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0871B660669648ACEFB288004AC0E1" ma:contentTypeVersion="14" ma:contentTypeDescription="Vytvoří nový dokument" ma:contentTypeScope="" ma:versionID="58e9b5ed19eea9570013eb59220cea96">
  <xsd:schema xmlns:xsd="http://www.w3.org/2001/XMLSchema" xmlns:xs="http://www.w3.org/2001/XMLSchema" xmlns:p="http://schemas.microsoft.com/office/2006/metadata/properties" xmlns:ns2="51a88651-6680-4d07-8cb8-8f8e979efff3" xmlns:ns3="dafe4335-0423-4167-8565-c128abd38228" targetNamespace="http://schemas.microsoft.com/office/2006/metadata/properties" ma:root="true" ma:fieldsID="9b118f30b03c8b416b3c6cdfa56050dd" ns2:_="" ns3:_="">
    <xsd:import namespace="51a88651-6680-4d07-8cb8-8f8e979efff3"/>
    <xsd:import namespace="dafe4335-0423-4167-8565-c128abd382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88651-6680-4d07-8cb8-8f8e979eff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6565473-a1ec-4f6e-80a8-58c207d7dacc}" ma:internalName="TaxCatchAll" ma:showField="CatchAllData" ma:web="51a88651-6680-4d07-8cb8-8f8e979eff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e4335-0423-4167-8565-c128abd382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7c509a07-e747-47b5-ac3b-196b5216a5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fe4335-0423-4167-8565-c128abd38228">
      <Terms xmlns="http://schemas.microsoft.com/office/infopath/2007/PartnerControls"/>
    </lcf76f155ced4ddcb4097134ff3c332f>
    <TaxCatchAll xmlns="51a88651-6680-4d07-8cb8-8f8e979efff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0C0CE0-B6EF-4105-818E-A7E92B0BFC97}">
  <ds:schemaRefs>
    <ds:schemaRef ds:uri="51a88651-6680-4d07-8cb8-8f8e979efff3"/>
    <ds:schemaRef ds:uri="dafe4335-0423-4167-8565-c128abd382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DA2AC9-C37B-4E46-A770-B29F8DC59493}">
  <ds:schemaRefs>
    <ds:schemaRef ds:uri="51a88651-6680-4d07-8cb8-8f8e979efff3"/>
    <ds:schemaRef ds:uri="5e26f8dd-0657-4318-91e2-8457316d8d10"/>
    <ds:schemaRef ds:uri="7e74df5f-e00e-4676-aed3-5bc04353c68a"/>
    <ds:schemaRef ds:uri="dafe4335-0423-4167-8565-c128abd382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5A0D9F-5020-4F69-A9A3-9DF0DAAD6D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Diakonie_prezentace_šablona_2019</Template>
  <TotalTime>55</TotalTime>
  <Words>1370</Words>
  <Application>Microsoft Office PowerPoint</Application>
  <PresentationFormat>Širokoúhlá obrazovka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Helvetica</vt:lpstr>
      <vt:lpstr>HelveticaNeueLT Pro 55 Roman</vt:lpstr>
      <vt:lpstr>Wingdings</vt:lpstr>
      <vt:lpstr>Wingdings,Sans-Serif</vt:lpstr>
      <vt:lpstr>2014_DIA_PPT_sablona</vt:lpstr>
      <vt:lpstr>3_2014_DIA_PPT_sablona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Hanych Pavel</dc:creator>
  <cp:lastModifiedBy>Renata Chmelová</cp:lastModifiedBy>
  <cp:revision>182</cp:revision>
  <cp:lastPrinted>2023-02-03T14:28:23Z</cp:lastPrinted>
  <dcterms:created xsi:type="dcterms:W3CDTF">2019-01-24T12:32:56Z</dcterms:created>
  <dcterms:modified xsi:type="dcterms:W3CDTF">2023-11-14T11:07:44Z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0x0101001C0871B660669648ACEFB288004AC0E1</vt:lpwstr>
  </property>
  <property fmtid="{D5CDD505-2E9C-101B-9397-08002B2CF9AE}" pid="3" name="MediaServiceImageTags">
    <vt:lpwstr/>
  </property>
</Properties>
</file>