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67" r:id="rId3"/>
    <p:sldId id="269" r:id="rId4"/>
    <p:sldId id="270" r:id="rId5"/>
    <p:sldId id="271" r:id="rId6"/>
    <p:sldId id="268" r:id="rId7"/>
    <p:sldId id="265" r:id="rId8"/>
    <p:sldId id="258" r:id="rId9"/>
    <p:sldId id="266" r:id="rId10"/>
    <p:sldId id="259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6"/>
  </p:normalViewPr>
  <p:slideViewPr>
    <p:cSldViewPr snapToGrid="0" snapToObjects="1">
      <p:cViewPr>
        <p:scale>
          <a:sx n="108" d="100"/>
          <a:sy n="108" d="100"/>
        </p:scale>
        <p:origin x="64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29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65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30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1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54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9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9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2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04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04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5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7D2EF33D-68BD-428C-B26E-2F4962407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6D048E-805C-7242-8A8C-A508815DB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822960"/>
            <a:ext cx="11665610" cy="2320567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Analýza dobrovolnictví v Praze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3100" dirty="0"/>
              <a:t>Výbor pro rodinnou politiku a sociální oblast ZHMP</a:t>
            </a:r>
            <a:endParaRPr lang="cs-CZ" sz="13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A939E4-E537-294D-BCCB-57FB65A2E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0856" y="868535"/>
            <a:ext cx="2641296" cy="5037744"/>
          </a:xfrm>
        </p:spPr>
        <p:txBody>
          <a:bodyPr anchor="b">
            <a:normAutofit/>
          </a:bodyPr>
          <a:lstStyle/>
          <a:p>
            <a:r>
              <a:rPr lang="cs-CZ" dirty="0"/>
              <a:t>14. listopadu 2023, Praha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F7FD5F-6D8C-D944-916E-15208B289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7" b="1"/>
          <a:stretch/>
        </p:blipFill>
        <p:spPr>
          <a:xfrm>
            <a:off x="622204" y="4661794"/>
            <a:ext cx="2743294" cy="931101"/>
          </a:xfrm>
          <a:prstGeom prst="rect">
            <a:avLst/>
          </a:prstGeom>
        </p:spPr>
      </p:pic>
      <p:pic>
        <p:nvPicPr>
          <p:cNvPr id="1026" name="Picture 2" descr="Regionální dobrovolnické centrum hl. m. Prahy">
            <a:extLst>
              <a:ext uri="{FF2B5EF4-FFF2-40B4-BE49-F238E27FC236}">
                <a16:creationId xmlns:a16="http://schemas.microsoft.com/office/drawing/2014/main" id="{99DF15D9-546D-B144-85B2-E2D22FBCF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572" y="4665501"/>
            <a:ext cx="3844881" cy="97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BB0822C5-45F8-48C5-867F-0DE853868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7207" y="571500"/>
            <a:ext cx="0" cy="5717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A91E38C7-3164-416B-A453-D3B6F612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9C4CB276-CE6B-40E8-A31F-7B6B04DE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6366" y="4012345"/>
            <a:ext cx="83009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EC3B131B-2BD8-4155-8C64-85668842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4291" y="6287701"/>
            <a:ext cx="11023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D91F23-2A64-BE4B-B9C4-9268F756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786384"/>
            <a:ext cx="3623244" cy="2665614"/>
          </a:xfrm>
        </p:spPr>
        <p:txBody>
          <a:bodyPr anchor="t">
            <a:normAutofit/>
          </a:bodyPr>
          <a:lstStyle/>
          <a:p>
            <a:r>
              <a:rPr lang="cs-CZ" sz="3600" dirty="0"/>
              <a:t>Shrnutí a doporučení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805485-950F-AA4A-B39F-9FC5E5509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956" y="571500"/>
            <a:ext cx="6699544" cy="5595384"/>
          </a:xfrm>
        </p:spPr>
        <p:txBody>
          <a:bodyPr anchor="t">
            <a:normAutofit/>
          </a:bodyPr>
          <a:lstStyle/>
          <a:p>
            <a:endParaRPr lang="cs-CZ" sz="1400" dirty="0"/>
          </a:p>
          <a:p>
            <a:endParaRPr lang="cs-CZ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2916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440104CA-5730-934F-8B1E-7B2A5E43043C}"/>
              </a:ext>
            </a:extLst>
          </p:cNvPr>
          <p:cNvSpPr txBox="1"/>
          <p:nvPr/>
        </p:nvSpPr>
        <p:spPr>
          <a:xfrm>
            <a:off x="4915156" y="861236"/>
            <a:ext cx="67109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Shrnutí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 Praze působí až 68 000 dobrovolníků, z toho cca 10 000 dobrovolníků v organizacích RDMP a RDC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 Praze působí přes 100 dobrovolnických organizací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chybí koncepce, finance a informovanost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dobrovolníci působí v mnoha oblastech, umožňují flexibilní pomoc a šetří veřejné 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Doporučení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ustavit komisi Rady HMP pro oblast dobrovolnictví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připravit krajskou koncepci dobrovolnictví v Praze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dofinancovat oblasti, které nyní není možné financovat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podporovat střešní organizace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informovat veřejnost o možnosti dobrovolnictví</a:t>
            </a:r>
          </a:p>
          <a:p>
            <a:pPr lvl="1"/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Další kroky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uveřejnění Výroční zprávy o dobrovolnictví v Praze za rok 2023</a:t>
            </a:r>
          </a:p>
        </p:txBody>
      </p:sp>
    </p:spTree>
    <p:extLst>
      <p:ext uri="{BB962C8B-B14F-4D97-AF65-F5344CB8AC3E}">
        <p14:creationId xmlns:p14="http://schemas.microsoft.com/office/powerpoint/2010/main" val="131119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2F4D98-65CC-5648-ACFE-ADC1789C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6384"/>
            <a:ext cx="6108189" cy="2289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Děkujeme</a:t>
            </a:r>
            <a:r>
              <a:rPr lang="en-US" dirty="0"/>
              <a:t> za </a:t>
            </a:r>
            <a:r>
              <a:rPr lang="en-US" dirty="0" err="1"/>
              <a:t>pozornost</a:t>
            </a:r>
            <a:r>
              <a:rPr lang="en-US" dirty="0"/>
              <a:t>!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25141EB7-B90D-8143-8590-6C56D8F36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7" b="1"/>
          <a:stretch/>
        </p:blipFill>
        <p:spPr>
          <a:xfrm>
            <a:off x="568600" y="4602085"/>
            <a:ext cx="3111571" cy="1056099"/>
          </a:xfrm>
          <a:prstGeom prst="rect">
            <a:avLst/>
          </a:prstGeom>
        </p:spPr>
      </p:pic>
      <p:pic>
        <p:nvPicPr>
          <p:cNvPr id="13" name="Picture 2" descr="Regionální dobrovolnické centrum hl. m. Prahy">
            <a:extLst>
              <a:ext uri="{FF2B5EF4-FFF2-40B4-BE49-F238E27FC236}">
                <a16:creationId xmlns:a16="http://schemas.microsoft.com/office/drawing/2014/main" id="{643E43E1-7807-394F-B0AA-AF137047B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0340" y="4745250"/>
            <a:ext cx="3326454" cy="84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208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4A03658-93B7-4FD4-BC77-2CCC57C1B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6366" y="4012345"/>
            <a:ext cx="71557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E9FA921F-895D-7A43-A456-6635DCF78372}"/>
              </a:ext>
            </a:extLst>
          </p:cNvPr>
          <p:cNvSpPr txBox="1"/>
          <p:nvPr/>
        </p:nvSpPr>
        <p:spPr>
          <a:xfrm>
            <a:off x="8308446" y="992301"/>
            <a:ext cx="3413393" cy="49131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SzPct val="80000"/>
            </a:pPr>
            <a:endParaRPr lang="en-US" b="1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SzPct val="80000"/>
            </a:pPr>
            <a:endParaRPr lang="en-US" b="1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SzPct val="80000"/>
            </a:pPr>
            <a:r>
              <a:rPr lang="en-US" b="1" dirty="0"/>
              <a:t>Rada </a:t>
            </a:r>
            <a:r>
              <a:rPr lang="en-US" b="1" dirty="0" err="1"/>
              <a:t>dětí</a:t>
            </a:r>
            <a:r>
              <a:rPr lang="en-US" b="1" dirty="0"/>
              <a:t> a </a:t>
            </a:r>
            <a:r>
              <a:rPr lang="en-US" b="1" dirty="0" err="1"/>
              <a:t>mládeže</a:t>
            </a:r>
            <a:r>
              <a:rPr lang="en-US" b="1" dirty="0"/>
              <a:t> HMP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SzPct val="80000"/>
            </a:pPr>
            <a:r>
              <a:rPr lang="en-US" dirty="0" err="1"/>
              <a:t>Senovážné</a:t>
            </a:r>
            <a:r>
              <a:rPr lang="en-US" dirty="0"/>
              <a:t> </a:t>
            </a:r>
            <a:r>
              <a:rPr lang="en-US" dirty="0" err="1"/>
              <a:t>náměstí</a:t>
            </a:r>
            <a:r>
              <a:rPr lang="en-US" dirty="0"/>
              <a:t> 977/24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SzPct val="80000"/>
            </a:pPr>
            <a:r>
              <a:rPr lang="en-US" dirty="0"/>
              <a:t>110 00 Praha 1 –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Město</a:t>
            </a: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SzPct val="80000"/>
            </a:pPr>
            <a:r>
              <a:rPr lang="en-US" dirty="0" err="1"/>
              <a:t>rdmp@rdmp.cz</a:t>
            </a: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SzPct val="80000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SzPct val="80000"/>
            </a:pPr>
            <a:r>
              <a:rPr lang="en-US" b="1" dirty="0" err="1"/>
              <a:t>Regionální</a:t>
            </a:r>
            <a:r>
              <a:rPr lang="en-US" b="1" dirty="0"/>
              <a:t> </a:t>
            </a:r>
            <a:r>
              <a:rPr lang="en-US" b="1" dirty="0" err="1"/>
              <a:t>dobrovolnické</a:t>
            </a:r>
            <a:r>
              <a:rPr lang="en-US" b="1" dirty="0"/>
              <a:t> centrum HMP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SzPct val="80000"/>
            </a:pPr>
            <a:r>
              <a:rPr lang="en-US" dirty="0" err="1"/>
              <a:t>Michelská</a:t>
            </a:r>
            <a:r>
              <a:rPr lang="en-US" dirty="0"/>
              <a:t> 21/61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SzPct val="80000"/>
            </a:pPr>
            <a:r>
              <a:rPr lang="en-US" dirty="0"/>
              <a:t>141 00 Praha 4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SzPct val="80000"/>
            </a:pPr>
            <a:r>
              <a:rPr lang="en-US" dirty="0" err="1"/>
              <a:t>dobropraha@letokruh.eu</a:t>
            </a:r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94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D91F23-2A64-BE4B-B9C4-9268F756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786384"/>
            <a:ext cx="3623244" cy="2665614"/>
          </a:xfrm>
        </p:spPr>
        <p:txBody>
          <a:bodyPr anchor="t">
            <a:normAutofit/>
          </a:bodyPr>
          <a:lstStyle/>
          <a:p>
            <a:r>
              <a:rPr lang="cs-CZ" sz="3200" dirty="0"/>
              <a:t>Výchozí data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805485-950F-AA4A-B39F-9FC5E5509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765" y="989350"/>
            <a:ext cx="6699544" cy="5021609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1600" dirty="0"/>
              <a:t>ACCENDO – Centrum pro vědu a výzkum, </a:t>
            </a:r>
            <a:r>
              <a:rPr lang="cs-CZ" sz="1600" dirty="0" err="1"/>
              <a:t>z.ú</a:t>
            </a:r>
            <a:r>
              <a:rPr lang="cs-CZ" sz="1600" dirty="0"/>
              <a:t>. ve spolupráci s SC&amp;C spol. s r.o. zpracovalo v letech 2021-22 statisticko-sociologické šetření v oblasti dobrovolnictví</a:t>
            </a:r>
          </a:p>
          <a:p>
            <a:r>
              <a:rPr lang="cs-CZ" sz="1600" dirty="0"/>
              <a:t>výzkum zadalo Ministerstvo vnitra ČR</a:t>
            </a:r>
          </a:p>
          <a:p>
            <a:r>
              <a:rPr lang="cs-CZ" sz="1600" dirty="0"/>
              <a:t>na výzkumu se podílelo 3 321 respondentů z celé ČR</a:t>
            </a:r>
          </a:p>
          <a:p>
            <a:r>
              <a:rPr lang="cs-CZ" sz="1600" dirty="0"/>
              <a:t>výstupy byly zpracovány jak z pohledu celospolečenského šetření (veřejnost) tak v rámci oborového šetření (pracovníci dobrovolnických organizací)</a:t>
            </a:r>
          </a:p>
          <a:p>
            <a:r>
              <a:rPr lang="cs-CZ" sz="1600" dirty="0"/>
              <a:t>celospolečenské šetření</a:t>
            </a:r>
          </a:p>
          <a:p>
            <a:pPr lvl="1"/>
            <a:r>
              <a:rPr lang="cs-CZ" sz="1400" dirty="0"/>
              <a:t>šetření probíhalo od července do října 2021</a:t>
            </a:r>
          </a:p>
          <a:p>
            <a:pPr lvl="1"/>
            <a:r>
              <a:rPr lang="cs-CZ" sz="1400" dirty="0"/>
              <a:t>z Prahy pocházelo 391 respondentů (11,8 %)</a:t>
            </a:r>
          </a:p>
          <a:p>
            <a:r>
              <a:rPr lang="cs-CZ" sz="1600" dirty="0"/>
              <a:t>oborové šetření</a:t>
            </a:r>
          </a:p>
          <a:p>
            <a:pPr lvl="1"/>
            <a:r>
              <a:rPr lang="cs-CZ" sz="1400" dirty="0"/>
              <a:t>šetření probíhalo od ledna do dubna 2022</a:t>
            </a:r>
          </a:p>
          <a:p>
            <a:pPr lvl="1"/>
            <a:r>
              <a:rPr lang="cs-CZ" sz="1400" dirty="0"/>
              <a:t>celkem se zúčastnilo 492 účastníků kulatých stolů z řad dobrovolnických </a:t>
            </a:r>
            <a:r>
              <a:rPr lang="cs-CZ" sz="1400" dirty="0" err="1"/>
              <a:t>org</a:t>
            </a:r>
            <a:r>
              <a:rPr lang="cs-CZ" sz="1400" dirty="0"/>
              <a:t>.</a:t>
            </a:r>
          </a:p>
          <a:p>
            <a:pPr lvl="1"/>
            <a:r>
              <a:rPr lang="cs-CZ" sz="1400" dirty="0"/>
              <a:t>cca 40 účastníků </a:t>
            </a:r>
            <a:r>
              <a:rPr lang="cs-CZ" sz="1400" dirty="0" err="1"/>
              <a:t>připradalo</a:t>
            </a:r>
            <a:r>
              <a:rPr lang="cs-CZ" sz="1400" dirty="0"/>
              <a:t> z jednoho kraje</a:t>
            </a:r>
          </a:p>
          <a:p>
            <a:r>
              <a:rPr lang="cs-CZ" sz="1600" dirty="0"/>
              <a:t>RDMP a RDC dále provedly mezi 98 sdruženými organizacemi v roce 2023 interní šetření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lvl="2"/>
            <a:endParaRPr lang="cs-CZ" sz="1400" dirty="0"/>
          </a:p>
          <a:p>
            <a:endParaRPr lang="cs-CZ" sz="1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2916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88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D91F23-2A64-BE4B-B9C4-9268F756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786384"/>
            <a:ext cx="3623244" cy="2665614"/>
          </a:xfrm>
        </p:spPr>
        <p:txBody>
          <a:bodyPr anchor="t">
            <a:normAutofit/>
          </a:bodyPr>
          <a:lstStyle/>
          <a:p>
            <a:r>
              <a:rPr lang="cs-CZ" sz="3200" dirty="0"/>
              <a:t>Šetření ACCENDO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2916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BB4BED23-8145-C44F-9B7C-CEEAA7B80D34}"/>
              </a:ext>
            </a:extLst>
          </p:cNvPr>
          <p:cNvSpPr txBox="1"/>
          <p:nvPr/>
        </p:nvSpPr>
        <p:spPr>
          <a:xfrm>
            <a:off x="4742121" y="882502"/>
            <a:ext cx="69286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Povědomí o dobrovolnictví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89 % respondentů o dobrovolnictví již slyšelo a ví, co znamená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90 % respondentů dokázalo uvést konkrétní asociaci s dobrovolnictvím (pomoc potřebným, činnost nebo práce zdarma, charita nebo nezisková organizace, dobrý skutek)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kritický postoj zaujímalo jen 0,5 % respondentů (asociace s finančním podvodem)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Zkušenost s dobrovolnictvím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7 % respondentů pracuje jako dobrovolník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30 % respondentů pracovalo nebo plánuje pracovat jako dobrovolník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63 % respondentů nikdy nepracovalo jako dobrovolník a ani to neplánuje</a:t>
            </a:r>
          </a:p>
        </p:txBody>
      </p:sp>
    </p:spTree>
    <p:extLst>
      <p:ext uri="{BB962C8B-B14F-4D97-AF65-F5344CB8AC3E}">
        <p14:creationId xmlns:p14="http://schemas.microsoft.com/office/powerpoint/2010/main" val="409960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D91F23-2A64-BE4B-B9C4-9268F756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786384"/>
            <a:ext cx="3623244" cy="2665614"/>
          </a:xfrm>
        </p:spPr>
        <p:txBody>
          <a:bodyPr anchor="t">
            <a:normAutofit/>
          </a:bodyPr>
          <a:lstStyle/>
          <a:p>
            <a:r>
              <a:rPr lang="cs-CZ" sz="3200" dirty="0"/>
              <a:t>Šetření ACCENDO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2916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BB4BED23-8145-C44F-9B7C-CEEAA7B80D34}"/>
              </a:ext>
            </a:extLst>
          </p:cNvPr>
          <p:cNvSpPr txBox="1"/>
          <p:nvPr/>
        </p:nvSpPr>
        <p:spPr>
          <a:xfrm>
            <a:off x="4742121" y="882502"/>
            <a:ext cx="692866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Příklady dobrovolnické činnosti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Co brání dobrovolníkům v tom se zapojit?</a:t>
            </a:r>
          </a:p>
        </p:txBody>
      </p:sp>
      <p:pic>
        <p:nvPicPr>
          <p:cNvPr id="10" name="Obrázek 9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820F5538-579B-544B-8098-8F8B514CB9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99" y="1242754"/>
            <a:ext cx="4685061" cy="2053339"/>
          </a:xfrm>
          <a:prstGeom prst="rect">
            <a:avLst/>
          </a:prstGeom>
        </p:spPr>
      </p:pic>
      <p:pic>
        <p:nvPicPr>
          <p:cNvPr id="12" name="Obrázek 11" descr="Obsah obrázku text, Písmo, číslo, software&#10;&#10;Popis byl vytvořen automaticky">
            <a:extLst>
              <a:ext uri="{FF2B5EF4-FFF2-40B4-BE49-F238E27FC236}">
                <a16:creationId xmlns:a16="http://schemas.microsoft.com/office/drawing/2014/main" id="{939C827E-446B-1442-92FC-4673BB11AE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99" y="3656345"/>
            <a:ext cx="4800026" cy="24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9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D91F23-2A64-BE4B-B9C4-9268F756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786384"/>
            <a:ext cx="3623244" cy="2665614"/>
          </a:xfrm>
        </p:spPr>
        <p:txBody>
          <a:bodyPr anchor="t">
            <a:normAutofit/>
          </a:bodyPr>
          <a:lstStyle/>
          <a:p>
            <a:r>
              <a:rPr lang="cs-CZ" sz="3200" dirty="0"/>
              <a:t>Šetření ACCENDO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2916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BB4BED23-8145-C44F-9B7C-CEEAA7B80D34}"/>
              </a:ext>
            </a:extLst>
          </p:cNvPr>
          <p:cNvSpPr txBox="1"/>
          <p:nvPr/>
        </p:nvSpPr>
        <p:spPr>
          <a:xfrm>
            <a:off x="4742121" y="882502"/>
            <a:ext cx="69286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Odhad počtu pražských dobrovolníků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5 % populace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68 000 dobrovolníků v Praze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Největší zájem o dobrovolnictví v Praze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environmentální oblast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neplacené dárcovství krve a krevní plazmy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Potenciál dobrovolnictví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10 – 14 % populace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Informovanost o tématu dobrovolnictví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v Praze jedna z nejnižších informovaností o dobrovolnictví napříč kraji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Zpětná vazba od respondentů na dobrovolnictví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překážkou v rozvoji spolupráce v dobrovolnictví je dle respondentů především nestabilita ve financování, a také nedostatek financí pro zaměstnání stálého koordinátora dobrovolníků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jako faktory bránící rozvoji dobrovolnictví uváděli respondenti nízkou úroveň financování, která vede k tomu, že koordinátoři, se nemohou naplno věnovat práci, dále zmiňovali nejistotu dobrovolnických center s ohledem na absenci dlouhodobého financování a vysokou administrativní zátěž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zástupci veřejné správy zmiňovali absenci krajských strategií k rozvoji dobrovolnictví, analýzy potřeb a následných opatření ve všech oblastech dobrovolnictví, dále uváděli nedostatečnou propojenost organizací.</a:t>
            </a:r>
          </a:p>
        </p:txBody>
      </p:sp>
    </p:spTree>
    <p:extLst>
      <p:ext uri="{BB962C8B-B14F-4D97-AF65-F5344CB8AC3E}">
        <p14:creationId xmlns:p14="http://schemas.microsoft.com/office/powerpoint/2010/main" val="348369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D91F23-2A64-BE4B-B9C4-9268F756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786384"/>
            <a:ext cx="3623244" cy="2665614"/>
          </a:xfrm>
        </p:spPr>
        <p:txBody>
          <a:bodyPr anchor="t">
            <a:normAutofit/>
          </a:bodyPr>
          <a:lstStyle/>
          <a:p>
            <a:r>
              <a:rPr lang="cs-CZ" sz="3200" dirty="0"/>
              <a:t>Dobrovolnictví v oblasti neakreditovaného dobrovolnictví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805485-950F-AA4A-B39F-9FC5E5509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765" y="989350"/>
            <a:ext cx="6699544" cy="5021609"/>
          </a:xfrm>
        </p:spPr>
        <p:txBody>
          <a:bodyPr anchor="t">
            <a:normAutofit/>
          </a:bodyPr>
          <a:lstStyle/>
          <a:p>
            <a:r>
              <a:rPr lang="cs-CZ" sz="1800" dirty="0"/>
              <a:t>Interní výzkum RDMP</a:t>
            </a:r>
          </a:p>
          <a:p>
            <a:r>
              <a:rPr lang="cs-CZ" sz="1800" dirty="0"/>
              <a:t>Tematické zaměření</a:t>
            </a:r>
          </a:p>
          <a:p>
            <a:pPr lvl="1"/>
            <a:r>
              <a:rPr lang="cs-CZ" sz="1400" dirty="0"/>
              <a:t>Mimoškolní výchova a vzdělávání</a:t>
            </a:r>
          </a:p>
          <a:p>
            <a:pPr lvl="1"/>
            <a:r>
              <a:rPr lang="cs-CZ" sz="1400" dirty="0" err="1"/>
              <a:t>Enviromentální</a:t>
            </a:r>
            <a:r>
              <a:rPr lang="cs-CZ" sz="1400" dirty="0"/>
              <a:t> výchova</a:t>
            </a:r>
          </a:p>
          <a:p>
            <a:r>
              <a:rPr lang="cs-CZ" sz="1600" dirty="0"/>
              <a:t>Počet organizací</a:t>
            </a:r>
          </a:p>
          <a:p>
            <a:pPr lvl="1"/>
            <a:r>
              <a:rPr lang="cs-CZ" sz="1400" dirty="0"/>
              <a:t>53 organizací působících v Praze (+ 15 žádá o vstup)</a:t>
            </a:r>
          </a:p>
          <a:p>
            <a:r>
              <a:rPr lang="cs-CZ" sz="1600" dirty="0"/>
              <a:t>Počet členů</a:t>
            </a:r>
          </a:p>
          <a:p>
            <a:pPr lvl="1"/>
            <a:r>
              <a:rPr lang="cs-CZ" sz="1400" dirty="0"/>
              <a:t>19 913 členů jednotlivých organizací</a:t>
            </a:r>
          </a:p>
          <a:p>
            <a:r>
              <a:rPr lang="cs-CZ" sz="1600" dirty="0"/>
              <a:t>Počet dobrovolníků</a:t>
            </a:r>
          </a:p>
          <a:p>
            <a:pPr lvl="1"/>
            <a:r>
              <a:rPr lang="cs-CZ" sz="1400" dirty="0"/>
              <a:t>7 905 dobrovolníků působících v Praze</a:t>
            </a:r>
          </a:p>
          <a:p>
            <a:r>
              <a:rPr lang="cs-CZ" sz="1600" dirty="0"/>
              <a:t>Příklad průměrné organizace</a:t>
            </a:r>
          </a:p>
          <a:p>
            <a:pPr lvl="1"/>
            <a:r>
              <a:rPr lang="cs-CZ" sz="1400" dirty="0"/>
              <a:t>149 dobrovolníků v jedné organizaci</a:t>
            </a:r>
          </a:p>
          <a:p>
            <a:pPr lvl="1"/>
            <a:r>
              <a:rPr lang="cs-CZ" sz="1400" dirty="0"/>
              <a:t>375 členů v jedné organizaci</a:t>
            </a:r>
          </a:p>
          <a:p>
            <a:pPr lvl="1"/>
            <a:endParaRPr lang="cs-CZ" sz="1600" dirty="0"/>
          </a:p>
          <a:p>
            <a:pPr lvl="2"/>
            <a:endParaRPr lang="cs-CZ" sz="1400" dirty="0"/>
          </a:p>
          <a:p>
            <a:endParaRPr lang="cs-CZ" sz="1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2916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54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770B2-F460-435B-94B7-40172D763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mapa, atlas, text&#10;&#10;Popis byl vytvořen automaticky">
            <a:extLst>
              <a:ext uri="{FF2B5EF4-FFF2-40B4-BE49-F238E27FC236}">
                <a16:creationId xmlns:a16="http://schemas.microsoft.com/office/drawing/2014/main" id="{42F6F695-F173-F047-A3AC-A26A774D7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" b="3750"/>
          <a:stretch/>
        </p:blipFill>
        <p:spPr>
          <a:xfrm>
            <a:off x="-318976" y="-179426"/>
            <a:ext cx="12510976" cy="70374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CE5395-CDE2-415A-ACFA-0104181C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1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D91F23-2A64-BE4B-B9C4-9268F756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786384"/>
            <a:ext cx="3623244" cy="2665614"/>
          </a:xfrm>
        </p:spPr>
        <p:txBody>
          <a:bodyPr anchor="t">
            <a:normAutofit/>
          </a:bodyPr>
          <a:lstStyle/>
          <a:p>
            <a:r>
              <a:rPr lang="cs-CZ" sz="3600" dirty="0"/>
              <a:t>Dobrovolnictví v oblasti akreditovaného dobrovolnictví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805485-950F-AA4A-B39F-9FC5E5509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765" y="989350"/>
            <a:ext cx="6699544" cy="5021609"/>
          </a:xfrm>
        </p:spPr>
        <p:txBody>
          <a:bodyPr anchor="t">
            <a:normAutofit/>
          </a:bodyPr>
          <a:lstStyle/>
          <a:p>
            <a:r>
              <a:rPr lang="cs-CZ" sz="1800" dirty="0"/>
              <a:t>Interní výzkum RDC</a:t>
            </a:r>
          </a:p>
          <a:p>
            <a:r>
              <a:rPr lang="cs-CZ" sz="1800" dirty="0"/>
              <a:t>Tematické zaměření</a:t>
            </a:r>
          </a:p>
          <a:p>
            <a:pPr lvl="1"/>
            <a:r>
              <a:rPr lang="cs-CZ" sz="1400" dirty="0"/>
              <a:t>Sociální oblast</a:t>
            </a:r>
          </a:p>
          <a:p>
            <a:pPr lvl="1"/>
            <a:r>
              <a:rPr lang="cs-CZ" sz="1400" dirty="0"/>
              <a:t>Zdravotní oblast</a:t>
            </a:r>
          </a:p>
          <a:p>
            <a:pPr lvl="1"/>
            <a:r>
              <a:rPr lang="cs-CZ" sz="1400" dirty="0"/>
              <a:t>Trávení volného času seniorů</a:t>
            </a:r>
          </a:p>
          <a:p>
            <a:pPr lvl="1"/>
            <a:r>
              <a:rPr lang="cs-CZ" sz="1400" dirty="0"/>
              <a:t>Mezigenerační dialog</a:t>
            </a:r>
          </a:p>
          <a:p>
            <a:r>
              <a:rPr lang="cs-CZ" sz="1600" dirty="0"/>
              <a:t>Počet organizací</a:t>
            </a:r>
          </a:p>
          <a:p>
            <a:pPr lvl="1"/>
            <a:r>
              <a:rPr lang="cs-CZ" sz="1400" dirty="0"/>
              <a:t>45 organizací působících v Praze</a:t>
            </a:r>
          </a:p>
          <a:p>
            <a:r>
              <a:rPr lang="cs-CZ" sz="1600" dirty="0"/>
              <a:t>Počet dobrovolníků</a:t>
            </a:r>
          </a:p>
          <a:p>
            <a:pPr lvl="1"/>
            <a:r>
              <a:rPr lang="cs-CZ" sz="1400" dirty="0"/>
              <a:t>3 016 dobrovolníků působících v Praze</a:t>
            </a:r>
          </a:p>
          <a:p>
            <a:r>
              <a:rPr lang="cs-CZ" sz="1600" dirty="0"/>
              <a:t>Příklad průměrné organizace</a:t>
            </a:r>
          </a:p>
          <a:p>
            <a:pPr lvl="1"/>
            <a:r>
              <a:rPr lang="cs-CZ" sz="1400" dirty="0"/>
              <a:t>67 dobrovolníků v jedné organizaci</a:t>
            </a:r>
          </a:p>
          <a:p>
            <a:pPr lvl="1"/>
            <a:endParaRPr lang="cs-CZ" sz="1600" dirty="0"/>
          </a:p>
          <a:p>
            <a:pPr lvl="2"/>
            <a:endParaRPr lang="cs-CZ" sz="1400" dirty="0"/>
          </a:p>
          <a:p>
            <a:endParaRPr lang="cs-CZ" sz="1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2916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7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770B2-F460-435B-94B7-40172D763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mapa, snímek obrazovky&#10;&#10;Popis byl vytvořen automaticky">
            <a:extLst>
              <a:ext uri="{FF2B5EF4-FFF2-40B4-BE49-F238E27FC236}">
                <a16:creationId xmlns:a16="http://schemas.microsoft.com/office/drawing/2014/main" id="{D9CF66AE-1838-6C43-B499-A19D8C3FA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43" r="4092" b="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CE5395-CDE2-415A-ACFA-0104181C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331442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lignment">
      <a:dk1>
        <a:sysClr val="windowText" lastClr="000000"/>
      </a:dk1>
      <a:lt1>
        <a:sysClr val="window" lastClr="FFFFFF"/>
      </a:lt1>
      <a:dk2>
        <a:srgbClr val="3B3D38"/>
      </a:dk2>
      <a:lt2>
        <a:srgbClr val="F7F2EE"/>
      </a:lt2>
      <a:accent1>
        <a:srgbClr val="928A63"/>
      </a:accent1>
      <a:accent2>
        <a:srgbClr val="B57B6B"/>
      </a:accent2>
      <a:accent3>
        <a:srgbClr val="9E8484"/>
      </a:accent3>
      <a:accent4>
        <a:srgbClr val="7C8A75"/>
      </a:accent4>
      <a:accent5>
        <a:srgbClr val="8C8578"/>
      </a:accent5>
      <a:accent6>
        <a:srgbClr val="A18563"/>
      </a:accent6>
      <a:hlink>
        <a:srgbClr val="B57B6B"/>
      </a:hlink>
      <a:folHlink>
        <a:srgbClr val="7C8A75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625</Words>
  <Application>Microsoft Macintosh PowerPoint</Application>
  <PresentationFormat>Širokoúhlá obrazovka</PresentationFormat>
  <Paragraphs>110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Batang</vt:lpstr>
      <vt:lpstr>Arial</vt:lpstr>
      <vt:lpstr>Avenir Next LT Pro Light</vt:lpstr>
      <vt:lpstr>AlignmentVTI</vt:lpstr>
      <vt:lpstr>Analýza dobrovolnictví v Praze   Výbor pro rodinnou politiku a sociální oblast ZHMP</vt:lpstr>
      <vt:lpstr>Výchozí data</vt:lpstr>
      <vt:lpstr>Šetření ACCENDO</vt:lpstr>
      <vt:lpstr>Šetření ACCENDO</vt:lpstr>
      <vt:lpstr>Šetření ACCENDO</vt:lpstr>
      <vt:lpstr>Dobrovolnictví v oblasti neakreditovaného dobrovolnictví</vt:lpstr>
      <vt:lpstr>Prezentace aplikace PowerPoint</vt:lpstr>
      <vt:lpstr>Dobrovolnictví v oblasti akreditovaného dobrovolnictví</vt:lpstr>
      <vt:lpstr>Prezentace aplikace PowerPoint</vt:lpstr>
      <vt:lpstr>Shrnutí a doporučení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dobrovolnictví v Praze   Výbor pro rodinnou politiku a sociální oblast ZHMP</dc:title>
  <dc:creator>Jakub Fraj</dc:creator>
  <cp:lastModifiedBy>Jakub Fraj</cp:lastModifiedBy>
  <cp:revision>3</cp:revision>
  <cp:lastPrinted>2023-10-15T23:30:18Z</cp:lastPrinted>
  <dcterms:created xsi:type="dcterms:W3CDTF">2023-10-15T18:40:53Z</dcterms:created>
  <dcterms:modified xsi:type="dcterms:W3CDTF">2023-11-14T00:36:09Z</dcterms:modified>
</cp:coreProperties>
</file>